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jpeg" Type="http://schemas.openxmlformats.org/officeDocument/2006/relationships/image"/><Relationship Id="rId4" Target="../media/image2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 Id="rId5" Target="../media/image24.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5.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6.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7.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1.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2.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3.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4.jpe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5.jpe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5625811" y="1717202"/>
            <a:ext cx="6025042" cy="2092071"/>
          </a:xfrm>
          <a:prstGeom prst="rect">
            <a:avLst/>
          </a:prstGeom>
          <a:ln/>
        </p:spPr>
        <p:txBody>
          <a:bodyPr anchor="t" rtlCol="false" lIns="114300" rIns="114300" tIns="57150" bIns="57150" anchorCtr="false" vert="horz" wrap="square">
            <a:spAutoFit/>
          </a:bodyPr>
          <a:lstStyle/>
          <a:p>
            <a:pPr>
              <a:lnSpc>
                <a:spcPct val="120000"/>
              </a:lnSpc>
            </a:pPr>
            <a:r>
              <a:rPr lang="en-US" b="true" sz="5175">
                <a:solidFill>
                  <a:schemeClr val="accent1">
                    <a:alpha val="100000"/>
                  </a:schemeClr>
                </a:solidFill>
                <a:latin typeface="Microsoft Yahei"/>
                <a:ea typeface="Microsoft Yahei"/>
                <a:cs typeface="Microsoft Yahei"/>
              </a:rPr>
              <a:t>智能压杠指示系统在迪士尼乐园过山车中的应用</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6667" r="16667"/>
          <a:stretch>
            <a:fillRect/>
          </a:stretch>
        </p:blipFill>
        <p:spPr>
          <a:xfrm rot="0">
            <a:off x="705128" y="1258733"/>
            <a:ext cx="5140491" cy="5140490"/>
          </a:xfrm>
          <a:prstGeom prst="roundRect">
            <a:avLst/>
          </a:prstGeom>
        </p:spPr>
      </p:pic>
      <p:sp>
        <p:nvSpPr>
          <p:cNvPr name="TextBox 3" id="3"/>
          <p:cNvSpPr txBox="true"/>
          <p:nvPr/>
        </p:nvSpPr>
        <p:spPr>
          <a:xfrm rot="0">
            <a:off x="6422466" y="1924848"/>
            <a:ext cx="5064406" cy="994791"/>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智能压杠指示系统能够将实时监测到的压杠状态以直观的方式显示出来，如通过颜色、数字等标识，方便现场工作人员快速识别安全状态。</a:t>
            </a:r>
          </a:p>
        </p:txBody>
      </p:sp>
      <p:sp>
        <p:nvSpPr>
          <p:cNvPr name="TextBox 4" id="4"/>
          <p:cNvSpPr txBox="true"/>
          <p:nvPr/>
        </p:nvSpPr>
        <p:spPr>
          <a:xfrm rot="0">
            <a:off x="6422466" y="1539657"/>
            <a:ext cx="4169507" cy="367284"/>
          </a:xfrm>
          <a:prstGeom prst="rect">
            <a:avLst/>
          </a:prstGeom>
          <a:ln/>
        </p:spPr>
        <p:txBody>
          <a:bodyPr anchor="t" rtlCol="false" lIns="114300" rIns="114300" tIns="57150" bIns="57150" anchorCtr="false" vert="horz" wrap="square">
            <a:spAutoFit/>
          </a:bodyPr>
          <a:lstStyle/>
          <a:p>
            <a:pPr>
              <a:lnSpc>
                <a:spcPct val="77000"/>
              </a:lnSpc>
            </a:pPr>
            <a:r>
              <a:rPr lang="en-US" b="true" sz="1606">
                <a:solidFill>
                  <a:schemeClr val="accent1">
                    <a:alpha val="100000"/>
                  </a:schemeClr>
                </a:solidFill>
                <a:latin typeface="Microsoft Yahei"/>
                <a:ea typeface="Microsoft Yahei"/>
                <a:cs typeface="Microsoft Yahei"/>
              </a:rPr>
              <a:t>实时安全状态显示</a:t>
            </a:r>
          </a:p>
        </p:txBody>
      </p:sp>
      <p:sp>
        <p:nvSpPr>
          <p:cNvPr name="TextBox 5" id="5"/>
          <p:cNvSpPr txBox="true"/>
          <p:nvPr/>
        </p:nvSpPr>
        <p:spPr>
          <a:xfrm rot="0">
            <a:off x="6422466" y="3539953"/>
            <a:ext cx="5064406" cy="994791"/>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通过远程监控和管理系统，工作人员可以随时随地查看过山车的运行状态和压杠指示信息，及时发现并处理异常情况。</a:t>
            </a:r>
          </a:p>
        </p:txBody>
      </p:sp>
      <p:sp>
        <p:nvSpPr>
          <p:cNvPr name="TextBox 6" id="6"/>
          <p:cNvSpPr txBox="true"/>
          <p:nvPr/>
        </p:nvSpPr>
        <p:spPr>
          <a:xfrm rot="0">
            <a:off x="6422466" y="3191338"/>
            <a:ext cx="4169507" cy="367284"/>
          </a:xfrm>
          <a:prstGeom prst="rect">
            <a:avLst/>
          </a:prstGeom>
          <a:ln/>
        </p:spPr>
        <p:txBody>
          <a:bodyPr anchor="t" rtlCol="false" lIns="114300" rIns="114300" tIns="57150" bIns="57150" anchorCtr="false" vert="horz" wrap="square">
            <a:spAutoFit/>
          </a:bodyPr>
          <a:lstStyle/>
          <a:p>
            <a:pPr>
              <a:lnSpc>
                <a:spcPct val="77000"/>
              </a:lnSpc>
            </a:pPr>
            <a:r>
              <a:rPr lang="en-US" b="true" sz="1606">
                <a:solidFill>
                  <a:schemeClr val="accent1">
                    <a:alpha val="100000"/>
                  </a:schemeClr>
                </a:solidFill>
                <a:latin typeface="Microsoft Yahei"/>
                <a:ea typeface="Microsoft Yahei"/>
                <a:cs typeface="Microsoft Yahei"/>
              </a:rPr>
              <a:t>远程监控与管理</a:t>
            </a:r>
          </a:p>
        </p:txBody>
      </p:sp>
      <p:sp>
        <p:nvSpPr>
          <p:cNvPr name="TextBox 7" id="7"/>
          <p:cNvSpPr txBox="true"/>
          <p:nvPr/>
        </p:nvSpPr>
        <p:spPr>
          <a:xfrm rot="0">
            <a:off x="6422466" y="5213997"/>
            <a:ext cx="5064406" cy="994791"/>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智能压杠指示系统能够自动记录和分析压杠状态数据，为工作人员提供全面的安全分析报告，帮助他们更好地了解过山车运行的安全状况并制定改进措施。</a:t>
            </a:r>
          </a:p>
        </p:txBody>
      </p:sp>
      <p:sp>
        <p:nvSpPr>
          <p:cNvPr name="TextBox 8" id="8"/>
          <p:cNvSpPr txBox="true"/>
          <p:nvPr/>
        </p:nvSpPr>
        <p:spPr>
          <a:xfrm rot="0">
            <a:off x="6422466" y="4823558"/>
            <a:ext cx="4169507" cy="367284"/>
          </a:xfrm>
          <a:prstGeom prst="rect">
            <a:avLst/>
          </a:prstGeom>
          <a:ln/>
        </p:spPr>
        <p:txBody>
          <a:bodyPr anchor="t" rtlCol="false" lIns="114300" rIns="114300" tIns="57150" bIns="57150" anchorCtr="false" vert="horz" wrap="square">
            <a:spAutoFit/>
          </a:bodyPr>
          <a:lstStyle/>
          <a:p>
            <a:pPr>
              <a:lnSpc>
                <a:spcPct val="77000"/>
              </a:lnSpc>
            </a:pPr>
            <a:r>
              <a:rPr lang="en-US" b="true" sz="1606">
                <a:solidFill>
                  <a:schemeClr val="accent1">
                    <a:alpha val="100000"/>
                  </a:schemeClr>
                </a:solidFill>
                <a:latin typeface="Microsoft Yahei"/>
                <a:ea typeface="Microsoft Yahei"/>
                <a:cs typeface="Microsoft Yahei"/>
              </a:rPr>
              <a:t>数据统计与分析</a:t>
            </a:r>
          </a:p>
        </p:txBody>
      </p:sp>
      <p:grpSp>
        <p:nvGrpSpPr>
          <p:cNvPr name="Group 9" id="9"/>
          <p:cNvGrpSpPr/>
          <p:nvPr/>
        </p:nvGrpSpPr>
        <p:grpSpPr>
          <a:xfrm rot="0">
            <a:off x="454963" y="93878"/>
            <a:ext cx="10641129" cy="914400"/>
            <a:chOff x="454963" y="93878"/>
            <a:chExt cx="10641129" cy="914400"/>
          </a:xfrm>
        </p:grpSpPr>
        <p:sp>
          <p:nvSpPr>
            <p:cNvPr name="AutoShape 10" id="10"/>
            <p:cNvSpPr/>
            <p:nvPr/>
          </p:nvSpPr>
          <p:spPr>
            <a:xfrm rot="0">
              <a:off x="454963" y="331168"/>
              <a:ext cx="84147" cy="84147"/>
            </a:xfrm>
            <a:prstGeom prst="ellipse">
              <a:avLst/>
            </a:prstGeom>
            <a:solidFill>
              <a:schemeClr val="accent1">
                <a:alpha val="100000"/>
              </a:schemeClr>
            </a:solidFill>
            <a:ln/>
          </p:spPr>
        </p:sp>
        <p:sp>
          <p:nvSpPr>
            <p:cNvPr name="AutoShape 11" id="11"/>
            <p:cNvSpPr/>
            <p:nvPr/>
          </p:nvSpPr>
          <p:spPr>
            <a:xfrm rot="0">
              <a:off x="575049" y="337743"/>
              <a:ext cx="78137" cy="78137"/>
            </a:xfrm>
            <a:prstGeom prst="ellipse">
              <a:avLst/>
            </a:prstGeom>
            <a:solidFill>
              <a:schemeClr val="accent1">
                <a:alpha val="80000"/>
              </a:schemeClr>
            </a:solidFill>
            <a:ln/>
          </p:spPr>
        </p:sp>
        <p:sp>
          <p:nvSpPr>
            <p:cNvPr name="AutoShape 12" id="12"/>
            <p:cNvSpPr/>
            <p:nvPr/>
          </p:nvSpPr>
          <p:spPr>
            <a:xfrm rot="0">
              <a:off x="689125" y="339460"/>
              <a:ext cx="74704" cy="74704"/>
            </a:xfrm>
            <a:prstGeom prst="ellipse">
              <a:avLst/>
            </a:prstGeom>
            <a:solidFill>
              <a:schemeClr val="accent1">
                <a:alpha val="60000"/>
              </a:schemeClr>
            </a:solidFill>
            <a:ln/>
          </p:spPr>
        </p:sp>
        <p:sp>
          <p:nvSpPr>
            <p:cNvPr name="AutoShape 13" id="13"/>
            <p:cNvSpPr/>
            <p:nvPr/>
          </p:nvSpPr>
          <p:spPr>
            <a:xfrm rot="0">
              <a:off x="799768" y="348430"/>
              <a:ext cx="69238" cy="69238"/>
            </a:xfrm>
            <a:prstGeom prst="ellipse">
              <a:avLst/>
            </a:prstGeom>
            <a:solidFill>
              <a:schemeClr val="accent1">
                <a:alpha val="40000"/>
              </a:schemeClr>
            </a:solidFill>
            <a:ln/>
          </p:spPr>
        </p:sp>
        <p:sp>
          <p:nvSpPr>
            <p:cNvPr name="AutoShape 14" id="14"/>
            <p:cNvSpPr/>
            <p:nvPr/>
          </p:nvSpPr>
          <p:spPr>
            <a:xfrm rot="0">
              <a:off x="904945" y="344297"/>
              <a:ext cx="65594" cy="65594"/>
            </a:xfrm>
            <a:prstGeom prst="ellipse">
              <a:avLst/>
            </a:prstGeom>
            <a:solidFill>
              <a:schemeClr val="accent1">
                <a:alpha val="20000"/>
              </a:schemeClr>
            </a:solidFill>
            <a:ln/>
          </p:spPr>
        </p:sp>
        <p:sp>
          <p:nvSpPr>
            <p:cNvPr name="AutoShape 15" id="15"/>
            <p:cNvSpPr/>
            <p:nvPr/>
          </p:nvSpPr>
          <p:spPr>
            <a:xfrm rot="0">
              <a:off x="454963" y="448942"/>
              <a:ext cx="84147" cy="84147"/>
            </a:xfrm>
            <a:prstGeom prst="ellipse">
              <a:avLst/>
            </a:prstGeom>
            <a:solidFill>
              <a:schemeClr val="accent1">
                <a:alpha val="100000"/>
              </a:schemeClr>
            </a:solidFill>
            <a:ln/>
          </p:spPr>
        </p:sp>
        <p:sp>
          <p:nvSpPr>
            <p:cNvPr name="AutoShape 16" id="16"/>
            <p:cNvSpPr/>
            <p:nvPr/>
          </p:nvSpPr>
          <p:spPr>
            <a:xfrm rot="0">
              <a:off x="575049" y="455517"/>
              <a:ext cx="78137" cy="78137"/>
            </a:xfrm>
            <a:prstGeom prst="ellipse">
              <a:avLst/>
            </a:prstGeom>
            <a:solidFill>
              <a:schemeClr val="accent1">
                <a:alpha val="80000"/>
              </a:schemeClr>
            </a:solidFill>
            <a:ln/>
          </p:spPr>
        </p:sp>
        <p:sp>
          <p:nvSpPr>
            <p:cNvPr name="AutoShape 17" id="17"/>
            <p:cNvSpPr/>
            <p:nvPr/>
          </p:nvSpPr>
          <p:spPr>
            <a:xfrm rot="0">
              <a:off x="689125" y="457233"/>
              <a:ext cx="74704" cy="74704"/>
            </a:xfrm>
            <a:prstGeom prst="ellipse">
              <a:avLst/>
            </a:prstGeom>
            <a:solidFill>
              <a:schemeClr val="accent1">
                <a:alpha val="60000"/>
              </a:schemeClr>
            </a:solidFill>
            <a:ln/>
          </p:spPr>
        </p:sp>
        <p:sp>
          <p:nvSpPr>
            <p:cNvPr name="AutoShape 18" id="18"/>
            <p:cNvSpPr/>
            <p:nvPr/>
          </p:nvSpPr>
          <p:spPr>
            <a:xfrm rot="0">
              <a:off x="799768" y="466203"/>
              <a:ext cx="69238" cy="69238"/>
            </a:xfrm>
            <a:prstGeom prst="ellipse">
              <a:avLst/>
            </a:prstGeom>
            <a:solidFill>
              <a:schemeClr val="accent1">
                <a:alpha val="40000"/>
              </a:schemeClr>
            </a:solidFill>
            <a:ln/>
          </p:spPr>
        </p:sp>
        <p:sp>
          <p:nvSpPr>
            <p:cNvPr name="AutoShape 19" id="19"/>
            <p:cNvSpPr/>
            <p:nvPr/>
          </p:nvSpPr>
          <p:spPr>
            <a:xfrm rot="0">
              <a:off x="904945" y="462070"/>
              <a:ext cx="65594" cy="65594"/>
            </a:xfrm>
            <a:prstGeom prst="ellipse">
              <a:avLst/>
            </a:prstGeom>
            <a:solidFill>
              <a:schemeClr val="accent1">
                <a:alpha val="20000"/>
              </a:schemeClr>
            </a:solidFill>
            <a:ln/>
          </p:spPr>
        </p:sp>
        <p:sp>
          <p:nvSpPr>
            <p:cNvPr name="AutoShape 20" id="20"/>
            <p:cNvSpPr/>
            <p:nvPr/>
          </p:nvSpPr>
          <p:spPr>
            <a:xfrm rot="0">
              <a:off x="454963" y="566715"/>
              <a:ext cx="84147" cy="84147"/>
            </a:xfrm>
            <a:prstGeom prst="ellipse">
              <a:avLst/>
            </a:prstGeom>
            <a:solidFill>
              <a:schemeClr val="accent1">
                <a:alpha val="100000"/>
              </a:schemeClr>
            </a:solidFill>
            <a:ln/>
          </p:spPr>
        </p:sp>
        <p:sp>
          <p:nvSpPr>
            <p:cNvPr name="AutoShape 21" id="21"/>
            <p:cNvSpPr/>
            <p:nvPr/>
          </p:nvSpPr>
          <p:spPr>
            <a:xfrm rot="0">
              <a:off x="575049" y="573291"/>
              <a:ext cx="78137" cy="78137"/>
            </a:xfrm>
            <a:prstGeom prst="ellipse">
              <a:avLst/>
            </a:prstGeom>
            <a:solidFill>
              <a:schemeClr val="accent1">
                <a:alpha val="80000"/>
              </a:schemeClr>
            </a:solidFill>
            <a:ln/>
          </p:spPr>
        </p:sp>
        <p:sp>
          <p:nvSpPr>
            <p:cNvPr name="AutoShape 22" id="22"/>
            <p:cNvSpPr/>
            <p:nvPr/>
          </p:nvSpPr>
          <p:spPr>
            <a:xfrm rot="0">
              <a:off x="689125" y="575007"/>
              <a:ext cx="74704" cy="74704"/>
            </a:xfrm>
            <a:prstGeom prst="ellipse">
              <a:avLst/>
            </a:prstGeom>
            <a:solidFill>
              <a:schemeClr val="accent1">
                <a:alpha val="60000"/>
              </a:schemeClr>
            </a:solidFill>
            <a:ln/>
          </p:spPr>
        </p:sp>
        <p:sp>
          <p:nvSpPr>
            <p:cNvPr name="AutoShape 23" id="23"/>
            <p:cNvSpPr/>
            <p:nvPr/>
          </p:nvSpPr>
          <p:spPr>
            <a:xfrm rot="0">
              <a:off x="799768" y="583977"/>
              <a:ext cx="69238" cy="69238"/>
            </a:xfrm>
            <a:prstGeom prst="ellipse">
              <a:avLst/>
            </a:prstGeom>
            <a:solidFill>
              <a:schemeClr val="accent1">
                <a:alpha val="40000"/>
              </a:schemeClr>
            </a:solidFill>
            <a:ln/>
          </p:spPr>
        </p:sp>
        <p:sp>
          <p:nvSpPr>
            <p:cNvPr name="AutoShape 24" id="24"/>
            <p:cNvSpPr/>
            <p:nvPr/>
          </p:nvSpPr>
          <p:spPr>
            <a:xfrm rot="0">
              <a:off x="904945" y="579844"/>
              <a:ext cx="65594" cy="65594"/>
            </a:xfrm>
            <a:prstGeom prst="ellipse">
              <a:avLst/>
            </a:prstGeom>
            <a:solidFill>
              <a:schemeClr val="accent1">
                <a:alpha val="20000"/>
              </a:schemeClr>
            </a:solidFill>
            <a:ln/>
          </p:spPr>
        </p:sp>
        <p:sp>
          <p:nvSpPr>
            <p:cNvPr name="AutoShape 25" id="25"/>
            <p:cNvSpPr/>
            <p:nvPr/>
          </p:nvSpPr>
          <p:spPr>
            <a:xfrm rot="0">
              <a:off x="454963" y="684489"/>
              <a:ext cx="84147" cy="84147"/>
            </a:xfrm>
            <a:prstGeom prst="ellipse">
              <a:avLst/>
            </a:prstGeom>
            <a:solidFill>
              <a:schemeClr val="accent1">
                <a:alpha val="100000"/>
              </a:schemeClr>
            </a:solidFill>
            <a:ln/>
          </p:spPr>
        </p:sp>
        <p:sp>
          <p:nvSpPr>
            <p:cNvPr name="AutoShape 26" id="26"/>
            <p:cNvSpPr/>
            <p:nvPr/>
          </p:nvSpPr>
          <p:spPr>
            <a:xfrm rot="0">
              <a:off x="575049" y="691064"/>
              <a:ext cx="78137" cy="78137"/>
            </a:xfrm>
            <a:prstGeom prst="ellipse">
              <a:avLst/>
            </a:prstGeom>
            <a:solidFill>
              <a:schemeClr val="accent1">
                <a:alpha val="80000"/>
              </a:schemeClr>
            </a:solidFill>
            <a:ln/>
          </p:spPr>
        </p:sp>
        <p:sp>
          <p:nvSpPr>
            <p:cNvPr name="AutoShape 27" id="27"/>
            <p:cNvSpPr/>
            <p:nvPr/>
          </p:nvSpPr>
          <p:spPr>
            <a:xfrm rot="0">
              <a:off x="689125" y="692781"/>
              <a:ext cx="74704" cy="74704"/>
            </a:xfrm>
            <a:prstGeom prst="ellipse">
              <a:avLst/>
            </a:prstGeom>
            <a:solidFill>
              <a:schemeClr val="accent1">
                <a:alpha val="60000"/>
              </a:schemeClr>
            </a:solidFill>
            <a:ln/>
          </p:spPr>
        </p:sp>
        <p:sp>
          <p:nvSpPr>
            <p:cNvPr name="AutoShape 28" id="28"/>
            <p:cNvSpPr/>
            <p:nvPr/>
          </p:nvSpPr>
          <p:spPr>
            <a:xfrm rot="0">
              <a:off x="799768" y="701751"/>
              <a:ext cx="69238" cy="69238"/>
            </a:xfrm>
            <a:prstGeom prst="ellipse">
              <a:avLst/>
            </a:prstGeom>
            <a:solidFill>
              <a:schemeClr val="accent1">
                <a:alpha val="40000"/>
              </a:schemeClr>
            </a:solidFill>
            <a:ln/>
          </p:spPr>
        </p:sp>
        <p:sp>
          <p:nvSpPr>
            <p:cNvPr name="AutoShape 29" id="29"/>
            <p:cNvSpPr/>
            <p:nvPr/>
          </p:nvSpPr>
          <p:spPr>
            <a:xfrm rot="0">
              <a:off x="904945" y="697618"/>
              <a:ext cx="65594" cy="65594"/>
            </a:xfrm>
            <a:prstGeom prst="ellipse">
              <a:avLst/>
            </a:prstGeom>
            <a:solidFill>
              <a:schemeClr val="accent1">
                <a:alpha val="20000"/>
              </a:schemeClr>
            </a:solidFill>
            <a:ln/>
          </p:spPr>
        </p:sp>
        <p:sp>
          <p:nvSpPr>
            <p:cNvPr name="TextBox 30" id="30"/>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现场工作人员快速识别安全状态需求</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34669" y="3368650"/>
            <a:ext cx="9122662" cy="1580007"/>
          </a:xfrm>
          <a:prstGeom prst="rect">
            <a:avLst/>
          </a:prstGeom>
          <a:ln/>
        </p:spPr>
        <p:txBody>
          <a:bodyPr anchor="t" rtlCol="false" lIns="114300" rIns="114300" tIns="57150" bIns="57150" anchorCtr="false" vert="horz" wrap="square">
            <a:spAutoFit/>
          </a:bodyPr>
          <a:lstStyle/>
          <a:p>
            <a:pPr algn="ctr">
              <a:lnSpc>
                <a:spcPct val="120000"/>
              </a:lnSpc>
            </a:pPr>
            <a:r>
              <a:rPr lang="en-US" b="true" sz="3825">
                <a:solidFill>
                  <a:schemeClr val="accent1">
                    <a:alpha val="100000"/>
                  </a:schemeClr>
                </a:solidFill>
                <a:latin typeface="Microsoft Yahei"/>
                <a:ea typeface="Microsoft Yahei"/>
                <a:cs typeface="Microsoft Yahei"/>
              </a:rPr>
              <a:t>保险杠物理模型与数学建模</a:t>
            </a:r>
          </a:p>
        </p:txBody>
      </p:sp>
      <p:sp>
        <p:nvSpPr>
          <p:cNvPr name="AutoShape 3" id="3"/>
          <p:cNvSpPr/>
          <p:nvPr/>
        </p:nvSpPr>
        <p:spPr>
          <a:xfrm rot="0">
            <a:off x="530711" y="774551"/>
            <a:ext cx="493417" cy="493417"/>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AutoShape 4" id="4"/>
          <p:cNvSpPr/>
          <p:nvPr/>
        </p:nvSpPr>
        <p:spPr>
          <a:xfrm rot="0">
            <a:off x="10591670" y="5593080"/>
            <a:ext cx="689835" cy="689835"/>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TextBox 5" id="5"/>
          <p:cNvSpPr txBox="true"/>
          <p:nvPr/>
        </p:nvSpPr>
        <p:spPr>
          <a:xfrm rot="0">
            <a:off x="4957538" y="1814132"/>
            <a:ext cx="2276924" cy="336499"/>
          </a:xfrm>
          <a:prstGeom prst="rect">
            <a:avLst/>
          </a:prstGeom>
          <a:ln/>
        </p:spPr>
        <p:txBody>
          <a:bodyPr anchor="t" rtlCol="false" lIns="114300" rIns="114300" tIns="57150" bIns="57150" anchorCtr="false" vert="horz" wrap="square">
            <a:spAutoFit/>
          </a:bodyPr>
          <a:lstStyle/>
          <a:p>
            <a:pPr algn="ctr">
              <a:lnSpc>
                <a:spcPct val="77000"/>
              </a:lnSpc>
              <a:spcBef>
                <a:spcPts val="450"/>
              </a:spcBef>
            </a:pPr>
            <a:r>
              <a:rPr lang="en-US" b="true" sz="1500">
                <a:solidFill>
                  <a:schemeClr val="accent1">
                    <a:lumMod val="60000"/>
                    <a:lumOff val="40000"/>
                    <a:alpha val="100000"/>
                  </a:schemeClr>
                </a:solidFill>
                <a:latin typeface="Microsoft Yahei"/>
                <a:ea typeface="Microsoft Yahei"/>
                <a:cs typeface="Microsoft Yahei"/>
              </a:rPr>
              <a:t>CATALOGUE</a:t>
            </a:r>
          </a:p>
        </p:txBody>
      </p:sp>
      <p:sp>
        <p:nvSpPr>
          <p:cNvPr name="TextBox 6" id="6"/>
          <p:cNvSpPr txBox="true"/>
          <p:nvPr/>
        </p:nvSpPr>
        <p:spPr>
          <a:xfrm rot="0">
            <a:off x="2710445" y="331660"/>
            <a:ext cx="6771110" cy="1482471"/>
          </a:xfrm>
          <a:prstGeom prst="rect">
            <a:avLst/>
          </a:prstGeom>
          <a:ln/>
        </p:spPr>
        <p:txBody>
          <a:bodyPr anchor="t" rtlCol="false" lIns="114300" rIns="114300" tIns="57150" bIns="57150" anchorCtr="false" vert="horz" wrap="square">
            <a:spAutoFit/>
          </a:bodyPr>
          <a:lstStyle/>
          <a:p>
            <a:pPr algn="ctr">
              <a:lnSpc>
                <a:spcPct val="90000"/>
              </a:lnSpc>
            </a:pPr>
            <a:r>
              <a:rPr lang="en-US" b="true" sz="7650">
                <a:solidFill>
                  <a:srgbClr val="FFFFFF">
                    <a:alpha val="100000"/>
                  </a:srgbClr>
                </a:solidFill>
                <a:latin typeface="Microsoft Yahei"/>
                <a:ea typeface="Microsoft Yahei"/>
                <a:cs typeface="Microsoft Yahei"/>
              </a:rPr>
              <a:t>03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7150141" y="2021983"/>
            <a:ext cx="3939528" cy="3939528"/>
          </a:xfrm>
          <a:prstGeom prst="ellipse">
            <a:avLst/>
          </a:prstGeom>
          <a:solidFill>
            <a:schemeClr val="accent2">
              <a:lumMod val="60000"/>
              <a:lumOff val="40000"/>
              <a:alpha val="100000"/>
            </a:schemeClr>
          </a:solidFill>
          <a:ln/>
        </p:spPr>
      </p:sp>
      <p:sp>
        <p:nvSpPr>
          <p:cNvPr name="TextBox 3" id="3"/>
          <p:cNvSpPr txBox="true"/>
          <p:nvPr/>
        </p:nvSpPr>
        <p:spPr>
          <a:xfrm rot="0">
            <a:off x="454963" y="2034175"/>
            <a:ext cx="5826389"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上海迪士尼过山车的保险杠具有卓越的冲击吸收能力，能够有效减少乘客在过山车行驶过程中因突然停车或碰撞而产生的冲击力。</a:t>
            </a:r>
          </a:p>
        </p:txBody>
      </p:sp>
      <p:sp>
        <p:nvSpPr>
          <p:cNvPr name="TextBox 4" id="4"/>
          <p:cNvSpPr txBox="true"/>
          <p:nvPr/>
        </p:nvSpPr>
        <p:spPr>
          <a:xfrm rot="0">
            <a:off x="454963" y="1575832"/>
            <a:ext cx="2703493" cy="363283"/>
          </a:xfrm>
          <a:prstGeom prst="rect">
            <a:avLst/>
          </a:prstGeom>
          <a:ln/>
        </p:spPr>
        <p:txBody>
          <a:bodyPr anchor="t" rtlCol="false" lIns="114300" rIns="114300" tIns="57150" bIns="57150" anchorCtr="false" vert="horz" wrap="square">
            <a:spAutoFit/>
          </a:bodyPr>
          <a:lstStyle/>
          <a:p>
            <a:pPr>
              <a:lnSpc>
                <a:spcPct val="77000"/>
              </a:lnSpc>
            </a:pPr>
            <a:r>
              <a:rPr lang="en-US" b="true" sz="2025">
                <a:solidFill>
                  <a:schemeClr val="accent1">
                    <a:alpha val="100000"/>
                  </a:schemeClr>
                </a:solidFill>
                <a:latin typeface="Microsoft Yahei"/>
                <a:ea typeface="Microsoft Yahei"/>
                <a:cs typeface="Microsoft Yahei"/>
              </a:rPr>
              <a:t>冲击吸收能力</a:t>
            </a:r>
          </a:p>
        </p:txBody>
      </p:sp>
      <p:sp>
        <p:nvSpPr>
          <p:cNvPr name="TextBox 5" id="5"/>
          <p:cNvSpPr txBox="true"/>
          <p:nvPr/>
        </p:nvSpPr>
        <p:spPr>
          <a:xfrm rot="0">
            <a:off x="454963" y="3530045"/>
            <a:ext cx="5826389"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保险杠的结构设计稳定，能够在高速行驶和急转弯等极端情况下保持其形状和位置，确保乘客的安全。</a:t>
            </a:r>
          </a:p>
        </p:txBody>
      </p:sp>
      <p:sp>
        <p:nvSpPr>
          <p:cNvPr name="TextBox 6" id="6"/>
          <p:cNvSpPr txBox="true"/>
          <p:nvPr/>
        </p:nvSpPr>
        <p:spPr>
          <a:xfrm rot="0">
            <a:off x="454963" y="3071702"/>
            <a:ext cx="2703493" cy="363283"/>
          </a:xfrm>
          <a:prstGeom prst="rect">
            <a:avLst/>
          </a:prstGeom>
          <a:ln/>
        </p:spPr>
        <p:txBody>
          <a:bodyPr anchor="t" rtlCol="false" lIns="114300" rIns="114300" tIns="57150" bIns="57150" anchorCtr="false" vert="horz" wrap="square">
            <a:spAutoFit/>
          </a:bodyPr>
          <a:lstStyle/>
          <a:p>
            <a:pPr>
              <a:lnSpc>
                <a:spcPct val="77000"/>
              </a:lnSpc>
            </a:pPr>
            <a:r>
              <a:rPr lang="en-US" b="true" sz="2025">
                <a:solidFill>
                  <a:schemeClr val="accent1">
                    <a:alpha val="100000"/>
                  </a:schemeClr>
                </a:solidFill>
                <a:latin typeface="Microsoft Yahei"/>
                <a:ea typeface="Microsoft Yahei"/>
                <a:cs typeface="Microsoft Yahei"/>
              </a:rPr>
              <a:t>结构稳定性</a:t>
            </a:r>
          </a:p>
        </p:txBody>
      </p:sp>
      <p:sp>
        <p:nvSpPr>
          <p:cNvPr name="TextBox 7" id="7"/>
          <p:cNvSpPr txBox="true"/>
          <p:nvPr/>
        </p:nvSpPr>
        <p:spPr>
          <a:xfrm rot="0">
            <a:off x="454963" y="5118981"/>
            <a:ext cx="6018344"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为了减轻过山车的整体重量，保险杠采用了轻量化的设计理念，使其在保持强度的同时降低了质量。</a:t>
            </a:r>
          </a:p>
        </p:txBody>
      </p:sp>
      <p:sp>
        <p:nvSpPr>
          <p:cNvPr name="TextBox 8" id="8"/>
          <p:cNvSpPr txBox="true"/>
          <p:nvPr/>
        </p:nvSpPr>
        <p:spPr>
          <a:xfrm rot="0">
            <a:off x="454963" y="4660638"/>
            <a:ext cx="2703493" cy="363283"/>
          </a:xfrm>
          <a:prstGeom prst="rect">
            <a:avLst/>
          </a:prstGeom>
          <a:ln/>
        </p:spPr>
        <p:txBody>
          <a:bodyPr anchor="t" rtlCol="false" lIns="114300" rIns="114300" tIns="57150" bIns="57150" anchorCtr="false" vert="horz" wrap="square">
            <a:spAutoFit/>
          </a:bodyPr>
          <a:lstStyle/>
          <a:p>
            <a:pPr>
              <a:lnSpc>
                <a:spcPct val="77000"/>
              </a:lnSpc>
            </a:pPr>
            <a:r>
              <a:rPr lang="en-US" b="true" sz="2025">
                <a:solidFill>
                  <a:schemeClr val="accent1">
                    <a:alpha val="100000"/>
                  </a:schemeClr>
                </a:solidFill>
                <a:latin typeface="Microsoft Yahei"/>
                <a:ea typeface="Microsoft Yahei"/>
                <a:cs typeface="Microsoft Yahei"/>
              </a:rPr>
              <a:t>轻量化设计</a:t>
            </a:r>
          </a:p>
        </p:txBody>
      </p:sp>
      <p:pic>
        <p:nvPicPr>
          <p:cNvPr name="Picture 9" id="9"/>
          <p:cNvPicPr>
            <a:picLocks noChangeAspect="true"/>
          </p:cNvPicPr>
          <p:nvPr/>
        </p:nvPicPr>
        <p:blipFill>
          <a:blip r:embed="rId3"/>
          <a:srcRect l="16667" r="16667"/>
          <a:stretch>
            <a:fillRect/>
          </a:stretch>
        </p:blipFill>
        <p:spPr>
          <a:xfrm rot="0">
            <a:off x="7676035" y="2524948"/>
            <a:ext cx="2887741" cy="2887741"/>
          </a:xfrm>
          <a:prstGeom prst="ellipse">
            <a:avLst/>
          </a:prstGeom>
        </p:spPr>
      </p:pic>
      <p:sp>
        <p:nvSpPr>
          <p:cNvPr name="AutoShape 10" id="10"/>
          <p:cNvSpPr/>
          <p:nvPr/>
        </p:nvSpPr>
        <p:spPr>
          <a:xfrm rot="0">
            <a:off x="8663168" y="1482987"/>
            <a:ext cx="913476" cy="913476"/>
          </a:xfrm>
          <a:prstGeom prst="ellipse">
            <a:avLst/>
          </a:prstGeom>
          <a:solidFill>
            <a:schemeClr val="accent2">
              <a:alpha val="100000"/>
            </a:schemeClr>
          </a:solidFill>
          <a:ln/>
        </p:spPr>
      </p:sp>
      <p:sp>
        <p:nvSpPr>
          <p:cNvPr name="AutoShape 11" id="11"/>
          <p:cNvSpPr/>
          <p:nvPr/>
        </p:nvSpPr>
        <p:spPr>
          <a:xfrm rot="0">
            <a:off x="6921648" y="4618441"/>
            <a:ext cx="913476" cy="913476"/>
          </a:xfrm>
          <a:prstGeom prst="ellipse">
            <a:avLst/>
          </a:prstGeom>
          <a:solidFill>
            <a:schemeClr val="accent2">
              <a:alpha val="100000"/>
            </a:schemeClr>
          </a:solidFill>
          <a:ln/>
        </p:spPr>
      </p:sp>
      <p:sp>
        <p:nvSpPr>
          <p:cNvPr name="AutoShape 12" id="12"/>
          <p:cNvSpPr/>
          <p:nvPr/>
        </p:nvSpPr>
        <p:spPr>
          <a:xfrm rot="0">
            <a:off x="10386775" y="4618441"/>
            <a:ext cx="913476" cy="913476"/>
          </a:xfrm>
          <a:prstGeom prst="ellipse">
            <a:avLst/>
          </a:prstGeom>
          <a:solidFill>
            <a:schemeClr val="accent2">
              <a:alpha val="100000"/>
            </a:schemeClr>
          </a:solidFill>
          <a:ln/>
        </p:spPr>
      </p:sp>
      <p:sp>
        <p:nvSpPr>
          <p:cNvPr name="Freeform 13" id="13"/>
          <p:cNvSpPr/>
          <p:nvPr/>
        </p:nvSpPr>
        <p:spPr>
          <a:xfrm rot="0">
            <a:off x="8906663" y="1691796"/>
            <a:ext cx="426486" cy="426486"/>
          </a:xfrm>
          <a:custGeom>
            <a:avLst/>
            <a:gdLst/>
            <a:ahLst/>
            <a:cxnLst/>
            <a:rect r="r" b="b" t="t" l="l"/>
            <a:pathLst>
              <a:path h="304800" w="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a:ln/>
        </p:spPr>
      </p:sp>
      <p:sp>
        <p:nvSpPr>
          <p:cNvPr name="Freeform 14" id="14"/>
          <p:cNvSpPr/>
          <p:nvPr/>
        </p:nvSpPr>
        <p:spPr>
          <a:xfrm rot="0">
            <a:off x="10639092" y="4837698"/>
            <a:ext cx="426194" cy="426194"/>
          </a:xfrm>
          <a:custGeom>
            <a:avLst/>
            <a:gdLst/>
            <a:ahLst/>
            <a:cxnLst/>
            <a:rect r="r" b="b" t="t" l="l"/>
            <a:pathLst>
              <a:path h="304800" w="304800">
                <a:moveTo>
                  <a:pt x="152400" y="190500"/>
                </a:moveTo>
                <a:cubicBezTo>
                  <a:pt x="152400" y="169459"/>
                  <a:pt x="169459" y="152400"/>
                  <a:pt x="190500" y="152400"/>
                </a:cubicBezTo>
                <a:cubicBezTo>
                  <a:pt x="211541" y="152400"/>
                  <a:pt x="228600" y="169459"/>
                  <a:pt x="228600" y="190500"/>
                </a:cubicBezTo>
                <a:cubicBezTo>
                  <a:pt x="228600" y="211541"/>
                  <a:pt x="211541" y="228600"/>
                  <a:pt x="190500" y="228600"/>
                </a:cubicBezTo>
                <a:cubicBezTo>
                  <a:pt x="169459" y="228600"/>
                  <a:pt x="152400" y="211541"/>
                  <a:pt x="152400" y="190500"/>
                </a:cubicBezTo>
                <a:close/>
                <a:moveTo>
                  <a:pt x="266700" y="76200"/>
                </a:moveTo>
                <a:lnTo>
                  <a:pt x="235372" y="12925"/>
                </a:lnTo>
                <a:cubicBezTo>
                  <a:pt x="232801" y="5410"/>
                  <a:pt x="225695" y="0"/>
                  <a:pt x="217284" y="0"/>
                </a:cubicBezTo>
                <a:lnTo>
                  <a:pt x="164973" y="0"/>
                </a:lnTo>
                <a:cubicBezTo>
                  <a:pt x="156467" y="0"/>
                  <a:pt x="149295" y="5544"/>
                  <a:pt x="146837" y="13192"/>
                </a:cubicBezTo>
                <a:lnTo>
                  <a:pt x="114338" y="76200"/>
                </a:lnTo>
                <a:lnTo>
                  <a:pt x="38100" y="76200"/>
                </a:lnTo>
                <a:cubicBezTo>
                  <a:pt x="17059" y="76200"/>
                  <a:pt x="0" y="93259"/>
                  <a:pt x="0" y="114300"/>
                </a:cubicBezTo>
                <a:lnTo>
                  <a:pt x="0" y="304800"/>
                </a:lnTo>
                <a:lnTo>
                  <a:pt x="304800" y="304800"/>
                </a:lnTo>
                <a:lnTo>
                  <a:pt x="304800" y="114300"/>
                </a:lnTo>
                <a:cubicBezTo>
                  <a:pt x="304800" y="93259"/>
                  <a:pt x="287760" y="76200"/>
                  <a:pt x="266700" y="76200"/>
                </a:cubicBezTo>
                <a:close/>
                <a:moveTo>
                  <a:pt x="57150" y="152400"/>
                </a:moveTo>
                <a:cubicBezTo>
                  <a:pt x="46625" y="152400"/>
                  <a:pt x="38100" y="143875"/>
                  <a:pt x="38100" y="133350"/>
                </a:cubicBezTo>
                <a:cubicBezTo>
                  <a:pt x="38100" y="122825"/>
                  <a:pt x="46625" y="114300"/>
                  <a:pt x="57150" y="114300"/>
                </a:cubicBezTo>
                <a:cubicBezTo>
                  <a:pt x="67675" y="114300"/>
                  <a:pt x="76200" y="122825"/>
                  <a:pt x="76200" y="133350"/>
                </a:cubicBezTo>
                <a:cubicBezTo>
                  <a:pt x="76200" y="143875"/>
                  <a:pt x="67675" y="152400"/>
                  <a:pt x="57150" y="152400"/>
                </a:cubicBezTo>
                <a:close/>
                <a:moveTo>
                  <a:pt x="190500" y="266700"/>
                </a:moveTo>
                <a:cubicBezTo>
                  <a:pt x="148419" y="266700"/>
                  <a:pt x="114300" y="232581"/>
                  <a:pt x="114300" y="190500"/>
                </a:cubicBezTo>
                <a:cubicBezTo>
                  <a:pt x="114300" y="148419"/>
                  <a:pt x="148419" y="114300"/>
                  <a:pt x="190500" y="114300"/>
                </a:cubicBezTo>
                <a:cubicBezTo>
                  <a:pt x="232581" y="114300"/>
                  <a:pt x="266700" y="148419"/>
                  <a:pt x="266700" y="190500"/>
                </a:cubicBezTo>
                <a:cubicBezTo>
                  <a:pt x="266700" y="232581"/>
                  <a:pt x="232581" y="266700"/>
                  <a:pt x="190500" y="266700"/>
                </a:cubicBezTo>
                <a:close/>
              </a:path>
            </a:pathLst>
          </a:custGeom>
          <a:solidFill>
            <a:srgbClr val="FFFFFF">
              <a:alpha val="100000"/>
            </a:srgbClr>
          </a:solidFill>
          <a:ln/>
        </p:spPr>
      </p:sp>
      <p:sp>
        <p:nvSpPr>
          <p:cNvPr name="Freeform 15" id="15"/>
          <p:cNvSpPr/>
          <p:nvPr/>
        </p:nvSpPr>
        <p:spPr>
          <a:xfrm rot="0">
            <a:off x="7137949" y="4833774"/>
            <a:ext cx="482811" cy="482811"/>
          </a:xfrm>
          <a:custGeom>
            <a:avLst/>
            <a:gdLst/>
            <a:ahLst/>
            <a:cxnLst/>
            <a:rect r="r" b="b" t="t" l="l"/>
            <a:pathLst>
              <a:path h="304800" w="304800">
                <a:moveTo>
                  <a:pt x="304800" y="171155"/>
                </a:moveTo>
                <a:lnTo>
                  <a:pt x="304800" y="133055"/>
                </a:lnTo>
                <a:lnTo>
                  <a:pt x="259261" y="114081"/>
                </a:lnTo>
                <a:cubicBezTo>
                  <a:pt x="257994" y="110509"/>
                  <a:pt x="256661" y="107051"/>
                  <a:pt x="255022" y="103661"/>
                </a:cubicBezTo>
                <a:lnTo>
                  <a:pt x="273406" y="57893"/>
                </a:lnTo>
                <a:lnTo>
                  <a:pt x="246459" y="30956"/>
                </a:lnTo>
                <a:lnTo>
                  <a:pt x="201101" y="49635"/>
                </a:lnTo>
                <a:cubicBezTo>
                  <a:pt x="197644" y="47958"/>
                  <a:pt x="194110" y="46549"/>
                  <a:pt x="190462" y="45244"/>
                </a:cubicBezTo>
                <a:lnTo>
                  <a:pt x="171155" y="0"/>
                </a:lnTo>
                <a:lnTo>
                  <a:pt x="133055" y="0"/>
                </a:lnTo>
                <a:lnTo>
                  <a:pt x="114224" y="45091"/>
                </a:lnTo>
                <a:cubicBezTo>
                  <a:pt x="110433" y="46434"/>
                  <a:pt x="106785" y="47844"/>
                  <a:pt x="103175" y="49559"/>
                </a:cubicBezTo>
                <a:lnTo>
                  <a:pt x="57893" y="31366"/>
                </a:lnTo>
                <a:lnTo>
                  <a:pt x="30956" y="58303"/>
                </a:lnTo>
                <a:lnTo>
                  <a:pt x="49416" y="103175"/>
                </a:lnTo>
                <a:cubicBezTo>
                  <a:pt x="47625" y="106861"/>
                  <a:pt x="46177" y="110614"/>
                  <a:pt x="44796" y="114491"/>
                </a:cubicBezTo>
                <a:lnTo>
                  <a:pt x="0" y="133645"/>
                </a:lnTo>
                <a:lnTo>
                  <a:pt x="0" y="171745"/>
                </a:lnTo>
                <a:lnTo>
                  <a:pt x="44834" y="190424"/>
                </a:lnTo>
                <a:cubicBezTo>
                  <a:pt x="46215" y="194291"/>
                  <a:pt x="47701" y="198053"/>
                  <a:pt x="49482" y="201740"/>
                </a:cubicBezTo>
                <a:lnTo>
                  <a:pt x="31366" y="246907"/>
                </a:lnTo>
                <a:lnTo>
                  <a:pt x="58303" y="273844"/>
                </a:lnTo>
                <a:lnTo>
                  <a:pt x="103289" y="255318"/>
                </a:lnTo>
                <a:cubicBezTo>
                  <a:pt x="106899" y="257032"/>
                  <a:pt x="110585" y="258404"/>
                  <a:pt x="114376" y="259709"/>
                </a:cubicBezTo>
                <a:lnTo>
                  <a:pt x="133645" y="304800"/>
                </a:lnTo>
                <a:lnTo>
                  <a:pt x="171745" y="304800"/>
                </a:lnTo>
                <a:lnTo>
                  <a:pt x="190605" y="259480"/>
                </a:lnTo>
                <a:cubicBezTo>
                  <a:pt x="194215" y="258137"/>
                  <a:pt x="197787" y="256727"/>
                  <a:pt x="201206" y="255089"/>
                </a:cubicBezTo>
                <a:lnTo>
                  <a:pt x="246898" y="273396"/>
                </a:lnTo>
                <a:lnTo>
                  <a:pt x="273834" y="246459"/>
                </a:lnTo>
                <a:lnTo>
                  <a:pt x="255079" y="200997"/>
                </a:lnTo>
                <a:cubicBezTo>
                  <a:pt x="256680" y="197577"/>
                  <a:pt x="257985" y="194110"/>
                  <a:pt x="259251" y="190576"/>
                </a:cubicBezTo>
                <a:lnTo>
                  <a:pt x="304800" y="171155"/>
                </a:lnTo>
                <a:close/>
                <a:moveTo>
                  <a:pt x="152105" y="209550"/>
                </a:moveTo>
                <a:cubicBezTo>
                  <a:pt x="120558" y="209550"/>
                  <a:pt x="94955" y="183947"/>
                  <a:pt x="94955" y="152400"/>
                </a:cubicBezTo>
                <a:cubicBezTo>
                  <a:pt x="94955" y="120853"/>
                  <a:pt x="120558" y="95250"/>
                  <a:pt x="152105" y="95250"/>
                </a:cubicBezTo>
                <a:cubicBezTo>
                  <a:pt x="183652" y="95250"/>
                  <a:pt x="209255" y="120853"/>
                  <a:pt x="209255" y="152400"/>
                </a:cubicBezTo>
                <a:cubicBezTo>
                  <a:pt x="209255" y="183947"/>
                  <a:pt x="183652" y="209550"/>
                  <a:pt x="152105" y="209550"/>
                </a:cubicBezTo>
                <a:close/>
              </a:path>
            </a:pathLst>
          </a:custGeom>
          <a:solidFill>
            <a:srgbClr val="FFFFFF">
              <a:alpha val="100000"/>
            </a:srgbClr>
          </a:solidFill>
          <a:ln/>
        </p:spPr>
      </p:sp>
      <p:grpSp>
        <p:nvGrpSpPr>
          <p:cNvPr name="Group 16" id="16"/>
          <p:cNvGrpSpPr/>
          <p:nvPr/>
        </p:nvGrpSpPr>
        <p:grpSpPr>
          <a:xfrm rot="0">
            <a:off x="454963" y="93878"/>
            <a:ext cx="10641129" cy="914400"/>
            <a:chOff x="454963" y="93878"/>
            <a:chExt cx="10641129" cy="914400"/>
          </a:xfrm>
        </p:grpSpPr>
        <p:sp>
          <p:nvSpPr>
            <p:cNvPr name="AutoShape 17" id="17"/>
            <p:cNvSpPr/>
            <p:nvPr/>
          </p:nvSpPr>
          <p:spPr>
            <a:xfrm rot="0">
              <a:off x="454963" y="331168"/>
              <a:ext cx="84147" cy="84147"/>
            </a:xfrm>
            <a:prstGeom prst="ellipse">
              <a:avLst/>
            </a:prstGeom>
            <a:solidFill>
              <a:schemeClr val="accent1">
                <a:alpha val="100000"/>
              </a:schemeClr>
            </a:solidFill>
            <a:ln/>
          </p:spPr>
        </p:sp>
        <p:sp>
          <p:nvSpPr>
            <p:cNvPr name="AutoShape 18" id="18"/>
            <p:cNvSpPr/>
            <p:nvPr/>
          </p:nvSpPr>
          <p:spPr>
            <a:xfrm rot="0">
              <a:off x="575049" y="337743"/>
              <a:ext cx="78137" cy="78137"/>
            </a:xfrm>
            <a:prstGeom prst="ellipse">
              <a:avLst/>
            </a:prstGeom>
            <a:solidFill>
              <a:schemeClr val="accent1">
                <a:alpha val="80000"/>
              </a:schemeClr>
            </a:solidFill>
            <a:ln/>
          </p:spPr>
        </p:sp>
        <p:sp>
          <p:nvSpPr>
            <p:cNvPr name="AutoShape 19" id="19"/>
            <p:cNvSpPr/>
            <p:nvPr/>
          </p:nvSpPr>
          <p:spPr>
            <a:xfrm rot="0">
              <a:off x="689125" y="339460"/>
              <a:ext cx="74704" cy="74704"/>
            </a:xfrm>
            <a:prstGeom prst="ellipse">
              <a:avLst/>
            </a:prstGeom>
            <a:solidFill>
              <a:schemeClr val="accent1">
                <a:alpha val="60000"/>
              </a:schemeClr>
            </a:solidFill>
            <a:ln/>
          </p:spPr>
        </p:sp>
        <p:sp>
          <p:nvSpPr>
            <p:cNvPr name="AutoShape 20" id="20"/>
            <p:cNvSpPr/>
            <p:nvPr/>
          </p:nvSpPr>
          <p:spPr>
            <a:xfrm rot="0">
              <a:off x="799768" y="348430"/>
              <a:ext cx="69238" cy="69238"/>
            </a:xfrm>
            <a:prstGeom prst="ellipse">
              <a:avLst/>
            </a:prstGeom>
            <a:solidFill>
              <a:schemeClr val="accent1">
                <a:alpha val="40000"/>
              </a:schemeClr>
            </a:solidFill>
            <a:ln/>
          </p:spPr>
        </p:sp>
        <p:sp>
          <p:nvSpPr>
            <p:cNvPr name="AutoShape 21" id="21"/>
            <p:cNvSpPr/>
            <p:nvPr/>
          </p:nvSpPr>
          <p:spPr>
            <a:xfrm rot="0">
              <a:off x="904945" y="344297"/>
              <a:ext cx="65594" cy="65594"/>
            </a:xfrm>
            <a:prstGeom prst="ellipse">
              <a:avLst/>
            </a:prstGeom>
            <a:solidFill>
              <a:schemeClr val="accent1">
                <a:alpha val="20000"/>
              </a:schemeClr>
            </a:solidFill>
            <a:ln/>
          </p:spPr>
        </p:sp>
        <p:sp>
          <p:nvSpPr>
            <p:cNvPr name="AutoShape 22" id="22"/>
            <p:cNvSpPr/>
            <p:nvPr/>
          </p:nvSpPr>
          <p:spPr>
            <a:xfrm rot="0">
              <a:off x="454963" y="448942"/>
              <a:ext cx="84147" cy="84147"/>
            </a:xfrm>
            <a:prstGeom prst="ellipse">
              <a:avLst/>
            </a:prstGeom>
            <a:solidFill>
              <a:schemeClr val="accent1">
                <a:alpha val="100000"/>
              </a:schemeClr>
            </a:solidFill>
            <a:ln/>
          </p:spPr>
        </p:sp>
        <p:sp>
          <p:nvSpPr>
            <p:cNvPr name="AutoShape 23" id="23"/>
            <p:cNvSpPr/>
            <p:nvPr/>
          </p:nvSpPr>
          <p:spPr>
            <a:xfrm rot="0">
              <a:off x="575049" y="455517"/>
              <a:ext cx="78137" cy="78137"/>
            </a:xfrm>
            <a:prstGeom prst="ellipse">
              <a:avLst/>
            </a:prstGeom>
            <a:solidFill>
              <a:schemeClr val="accent1">
                <a:alpha val="80000"/>
              </a:schemeClr>
            </a:solidFill>
            <a:ln/>
          </p:spPr>
        </p:sp>
        <p:sp>
          <p:nvSpPr>
            <p:cNvPr name="AutoShape 24" id="24"/>
            <p:cNvSpPr/>
            <p:nvPr/>
          </p:nvSpPr>
          <p:spPr>
            <a:xfrm rot="0">
              <a:off x="689125" y="457233"/>
              <a:ext cx="74704" cy="74704"/>
            </a:xfrm>
            <a:prstGeom prst="ellipse">
              <a:avLst/>
            </a:prstGeom>
            <a:solidFill>
              <a:schemeClr val="accent1">
                <a:alpha val="60000"/>
              </a:schemeClr>
            </a:solidFill>
            <a:ln/>
          </p:spPr>
        </p:sp>
        <p:sp>
          <p:nvSpPr>
            <p:cNvPr name="AutoShape 25" id="25"/>
            <p:cNvSpPr/>
            <p:nvPr/>
          </p:nvSpPr>
          <p:spPr>
            <a:xfrm rot="0">
              <a:off x="799768" y="466203"/>
              <a:ext cx="69238" cy="69238"/>
            </a:xfrm>
            <a:prstGeom prst="ellipse">
              <a:avLst/>
            </a:prstGeom>
            <a:solidFill>
              <a:schemeClr val="accent1">
                <a:alpha val="40000"/>
              </a:schemeClr>
            </a:solidFill>
            <a:ln/>
          </p:spPr>
        </p:sp>
        <p:sp>
          <p:nvSpPr>
            <p:cNvPr name="AutoShape 26" id="26"/>
            <p:cNvSpPr/>
            <p:nvPr/>
          </p:nvSpPr>
          <p:spPr>
            <a:xfrm rot="0">
              <a:off x="904945" y="462070"/>
              <a:ext cx="65594" cy="65594"/>
            </a:xfrm>
            <a:prstGeom prst="ellipse">
              <a:avLst/>
            </a:prstGeom>
            <a:solidFill>
              <a:schemeClr val="accent1">
                <a:alpha val="20000"/>
              </a:schemeClr>
            </a:solidFill>
            <a:ln/>
          </p:spPr>
        </p:sp>
        <p:sp>
          <p:nvSpPr>
            <p:cNvPr name="AutoShape 27" id="27"/>
            <p:cNvSpPr/>
            <p:nvPr/>
          </p:nvSpPr>
          <p:spPr>
            <a:xfrm rot="0">
              <a:off x="454963" y="566715"/>
              <a:ext cx="84147" cy="84147"/>
            </a:xfrm>
            <a:prstGeom prst="ellipse">
              <a:avLst/>
            </a:prstGeom>
            <a:solidFill>
              <a:schemeClr val="accent1">
                <a:alpha val="100000"/>
              </a:schemeClr>
            </a:solidFill>
            <a:ln/>
          </p:spPr>
        </p:sp>
        <p:sp>
          <p:nvSpPr>
            <p:cNvPr name="AutoShape 28" id="28"/>
            <p:cNvSpPr/>
            <p:nvPr/>
          </p:nvSpPr>
          <p:spPr>
            <a:xfrm rot="0">
              <a:off x="575049" y="573291"/>
              <a:ext cx="78137" cy="78137"/>
            </a:xfrm>
            <a:prstGeom prst="ellipse">
              <a:avLst/>
            </a:prstGeom>
            <a:solidFill>
              <a:schemeClr val="accent1">
                <a:alpha val="80000"/>
              </a:schemeClr>
            </a:solidFill>
            <a:ln/>
          </p:spPr>
        </p:sp>
        <p:sp>
          <p:nvSpPr>
            <p:cNvPr name="AutoShape 29" id="29"/>
            <p:cNvSpPr/>
            <p:nvPr/>
          </p:nvSpPr>
          <p:spPr>
            <a:xfrm rot="0">
              <a:off x="689125" y="575007"/>
              <a:ext cx="74704" cy="74704"/>
            </a:xfrm>
            <a:prstGeom prst="ellipse">
              <a:avLst/>
            </a:prstGeom>
            <a:solidFill>
              <a:schemeClr val="accent1">
                <a:alpha val="60000"/>
              </a:schemeClr>
            </a:solidFill>
            <a:ln/>
          </p:spPr>
        </p:sp>
        <p:sp>
          <p:nvSpPr>
            <p:cNvPr name="AutoShape 30" id="30"/>
            <p:cNvSpPr/>
            <p:nvPr/>
          </p:nvSpPr>
          <p:spPr>
            <a:xfrm rot="0">
              <a:off x="799768" y="583977"/>
              <a:ext cx="69238" cy="69238"/>
            </a:xfrm>
            <a:prstGeom prst="ellipse">
              <a:avLst/>
            </a:prstGeom>
            <a:solidFill>
              <a:schemeClr val="accent1">
                <a:alpha val="40000"/>
              </a:schemeClr>
            </a:solidFill>
            <a:ln/>
          </p:spPr>
        </p:sp>
        <p:sp>
          <p:nvSpPr>
            <p:cNvPr name="AutoShape 31" id="31"/>
            <p:cNvSpPr/>
            <p:nvPr/>
          </p:nvSpPr>
          <p:spPr>
            <a:xfrm rot="0">
              <a:off x="904945" y="579844"/>
              <a:ext cx="65594" cy="65594"/>
            </a:xfrm>
            <a:prstGeom prst="ellipse">
              <a:avLst/>
            </a:prstGeom>
            <a:solidFill>
              <a:schemeClr val="accent1">
                <a:alpha val="20000"/>
              </a:schemeClr>
            </a:solidFill>
            <a:ln/>
          </p:spPr>
        </p:sp>
        <p:sp>
          <p:nvSpPr>
            <p:cNvPr name="AutoShape 32" id="32"/>
            <p:cNvSpPr/>
            <p:nvPr/>
          </p:nvSpPr>
          <p:spPr>
            <a:xfrm rot="0">
              <a:off x="454963" y="684489"/>
              <a:ext cx="84147" cy="84147"/>
            </a:xfrm>
            <a:prstGeom prst="ellipse">
              <a:avLst/>
            </a:prstGeom>
            <a:solidFill>
              <a:schemeClr val="accent1">
                <a:alpha val="100000"/>
              </a:schemeClr>
            </a:solidFill>
            <a:ln/>
          </p:spPr>
        </p:sp>
        <p:sp>
          <p:nvSpPr>
            <p:cNvPr name="AutoShape 33" id="33"/>
            <p:cNvSpPr/>
            <p:nvPr/>
          </p:nvSpPr>
          <p:spPr>
            <a:xfrm rot="0">
              <a:off x="575049" y="691064"/>
              <a:ext cx="78137" cy="78137"/>
            </a:xfrm>
            <a:prstGeom prst="ellipse">
              <a:avLst/>
            </a:prstGeom>
            <a:solidFill>
              <a:schemeClr val="accent1">
                <a:alpha val="80000"/>
              </a:schemeClr>
            </a:solidFill>
            <a:ln/>
          </p:spPr>
        </p:sp>
        <p:sp>
          <p:nvSpPr>
            <p:cNvPr name="AutoShape 34" id="34"/>
            <p:cNvSpPr/>
            <p:nvPr/>
          </p:nvSpPr>
          <p:spPr>
            <a:xfrm rot="0">
              <a:off x="689125" y="692781"/>
              <a:ext cx="74704" cy="74704"/>
            </a:xfrm>
            <a:prstGeom prst="ellipse">
              <a:avLst/>
            </a:prstGeom>
            <a:solidFill>
              <a:schemeClr val="accent1">
                <a:alpha val="60000"/>
              </a:schemeClr>
            </a:solidFill>
            <a:ln/>
          </p:spPr>
        </p:sp>
        <p:sp>
          <p:nvSpPr>
            <p:cNvPr name="AutoShape 35" id="35"/>
            <p:cNvSpPr/>
            <p:nvPr/>
          </p:nvSpPr>
          <p:spPr>
            <a:xfrm rot="0">
              <a:off x="799768" y="701751"/>
              <a:ext cx="69238" cy="69238"/>
            </a:xfrm>
            <a:prstGeom prst="ellipse">
              <a:avLst/>
            </a:prstGeom>
            <a:solidFill>
              <a:schemeClr val="accent1">
                <a:alpha val="40000"/>
              </a:schemeClr>
            </a:solidFill>
            <a:ln/>
          </p:spPr>
        </p:sp>
        <p:sp>
          <p:nvSpPr>
            <p:cNvPr name="AutoShape 36" id="36"/>
            <p:cNvSpPr/>
            <p:nvPr/>
          </p:nvSpPr>
          <p:spPr>
            <a:xfrm rot="0">
              <a:off x="904945" y="697618"/>
              <a:ext cx="65594" cy="65594"/>
            </a:xfrm>
            <a:prstGeom prst="ellipse">
              <a:avLst/>
            </a:prstGeom>
            <a:solidFill>
              <a:schemeClr val="accent1">
                <a:alpha val="20000"/>
              </a:schemeClr>
            </a:solidFill>
            <a:ln/>
          </p:spPr>
        </p:sp>
        <p:sp>
          <p:nvSpPr>
            <p:cNvPr name="TextBox 37" id="37"/>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上海迪士尼过山车保险杠物理特性</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749579" y="1319127"/>
            <a:ext cx="5106411" cy="5106411"/>
          </a:xfrm>
          <a:prstGeom prst="ellipse">
            <a:avLst/>
          </a:prstGeom>
          <a:solidFill>
            <a:schemeClr val="accent1">
              <a:alpha val="100000"/>
            </a:schemeClr>
          </a:solidFill>
          <a:ln/>
        </p:spPr>
      </p:sp>
      <p:pic>
        <p:nvPicPr>
          <p:cNvPr name="Picture 3" id="3"/>
          <p:cNvPicPr>
            <a:picLocks noChangeAspect="true"/>
          </p:cNvPicPr>
          <p:nvPr/>
        </p:nvPicPr>
        <p:blipFill>
          <a:blip r:embed="rId3">
            <a:alphaModFix amt="100000"/>
          </a:blip>
          <a:srcRect l="16667" r="16667" t="0"/>
          <a:stretch>
            <a:fillRect/>
          </a:stretch>
        </p:blipFill>
        <p:spPr>
          <a:xfrm rot="0">
            <a:off x="-484350" y="1584357"/>
            <a:ext cx="4575952" cy="4575952"/>
          </a:xfrm>
          <a:prstGeom prst="ellipse">
            <a:avLst/>
          </a:prstGeom>
        </p:spPr>
      </p:pic>
      <p:sp>
        <p:nvSpPr>
          <p:cNvPr name="AutoShape 4" id="4"/>
          <p:cNvSpPr/>
          <p:nvPr/>
        </p:nvSpPr>
        <p:spPr>
          <a:xfrm rot="0">
            <a:off x="4935912" y="5095961"/>
            <a:ext cx="993758" cy="993758"/>
          </a:xfrm>
          <a:prstGeom prst="ellipse">
            <a:avLst/>
          </a:prstGeom>
          <a:solidFill>
            <a:schemeClr val="accent1">
              <a:alpha val="100000"/>
            </a:schemeClr>
          </a:solidFill>
          <a:ln/>
        </p:spPr>
      </p:sp>
      <p:sp>
        <p:nvSpPr>
          <p:cNvPr name="TextBox 5" id="5"/>
          <p:cNvSpPr txBox="true"/>
          <p:nvPr/>
        </p:nvSpPr>
        <p:spPr>
          <a:xfrm rot="0">
            <a:off x="4935912" y="5251464"/>
            <a:ext cx="964530" cy="682752"/>
          </a:xfrm>
          <a:prstGeom prst="rect">
            <a:avLst/>
          </a:prstGeom>
          <a:ln/>
        </p:spPr>
        <p:txBody>
          <a:bodyPr anchor="t" rtlCol="false" lIns="123825" rIns="57150" tIns="123825" bIns="123825" anchorCtr="false" vert="horz" wrap="square">
            <a:spAutoFit/>
          </a:bodyPr>
          <a:lstStyle/>
          <a:p>
            <a:pPr algn="ctr">
              <a:lnSpc>
                <a:spcPct val="120000"/>
              </a:lnSpc>
            </a:pPr>
            <a:r>
              <a:rPr lang="en-US" b="true" sz="2325">
                <a:solidFill>
                  <a:srgbClr val="FFFFFF">
                    <a:alpha val="100000"/>
                  </a:srgbClr>
                </a:solidFill>
                <a:latin typeface="Microsoft Yahei"/>
                <a:ea typeface="Microsoft Yahei"/>
                <a:cs typeface="Microsoft Yahei"/>
              </a:rPr>
              <a:t>03</a:t>
            </a:r>
          </a:p>
        </p:txBody>
      </p:sp>
      <p:sp>
        <p:nvSpPr>
          <p:cNvPr name="TextBox 6" id="6"/>
          <p:cNvSpPr txBox="true"/>
          <p:nvPr/>
        </p:nvSpPr>
        <p:spPr>
          <a:xfrm rot="0">
            <a:off x="6074571" y="4851539"/>
            <a:ext cx="5683179" cy="73152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美观与实用并重</a:t>
            </a:r>
          </a:p>
        </p:txBody>
      </p:sp>
      <p:sp>
        <p:nvSpPr>
          <p:cNvPr name="TextBox 7" id="7"/>
          <p:cNvSpPr txBox="true"/>
          <p:nvPr/>
        </p:nvSpPr>
        <p:spPr>
          <a:xfrm rot="0">
            <a:off x="6074571" y="5341007"/>
            <a:ext cx="5486256" cy="97536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保险杠的设计既注重美观性，又注重实用性，能够与过山车的整体造型相协调，提升游客的乘坐体验。</a:t>
            </a:r>
          </a:p>
        </p:txBody>
      </p:sp>
      <p:sp>
        <p:nvSpPr>
          <p:cNvPr name="AutoShape 8" id="8"/>
          <p:cNvSpPr/>
          <p:nvPr/>
        </p:nvSpPr>
        <p:spPr>
          <a:xfrm rot="0">
            <a:off x="4935912" y="1819581"/>
            <a:ext cx="993758" cy="993758"/>
          </a:xfrm>
          <a:prstGeom prst="ellipse">
            <a:avLst/>
          </a:prstGeom>
          <a:solidFill>
            <a:schemeClr val="accent1">
              <a:alpha val="100000"/>
            </a:schemeClr>
          </a:solidFill>
          <a:ln/>
        </p:spPr>
      </p:sp>
      <p:sp>
        <p:nvSpPr>
          <p:cNvPr name="TextBox 9" id="9"/>
          <p:cNvSpPr txBox="true"/>
          <p:nvPr/>
        </p:nvSpPr>
        <p:spPr>
          <a:xfrm rot="0">
            <a:off x="4935912" y="1975084"/>
            <a:ext cx="964530" cy="682752"/>
          </a:xfrm>
          <a:prstGeom prst="rect">
            <a:avLst/>
          </a:prstGeom>
          <a:ln/>
        </p:spPr>
        <p:txBody>
          <a:bodyPr anchor="ctr" rtlCol="false" lIns="123825" rIns="57150" tIns="123825" bIns="123825" anchorCtr="false" vert="horz" wrap="square">
            <a:spAutoFit/>
          </a:bodyPr>
          <a:lstStyle/>
          <a:p>
            <a:pPr algn="ctr">
              <a:lnSpc>
                <a:spcPct val="120000"/>
              </a:lnSpc>
            </a:pPr>
            <a:r>
              <a:rPr lang="en-US" b="true" sz="2325">
                <a:solidFill>
                  <a:srgbClr val="FFFFFF">
                    <a:alpha val="100000"/>
                  </a:srgbClr>
                </a:solidFill>
                <a:latin typeface="Microsoft Yahei"/>
                <a:ea typeface="Microsoft Yahei"/>
                <a:cs typeface="Microsoft Yahei"/>
              </a:rPr>
              <a:t>01</a:t>
            </a:r>
          </a:p>
        </p:txBody>
      </p:sp>
      <p:sp>
        <p:nvSpPr>
          <p:cNvPr name="TextBox 10" id="10"/>
          <p:cNvSpPr txBox="true"/>
          <p:nvPr/>
        </p:nvSpPr>
        <p:spPr>
          <a:xfrm rot="0">
            <a:off x="6074571" y="1538583"/>
            <a:ext cx="5683179" cy="73152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高强度工程塑料</a:t>
            </a:r>
          </a:p>
        </p:txBody>
      </p:sp>
      <p:sp>
        <p:nvSpPr>
          <p:cNvPr name="TextBox 11" id="11"/>
          <p:cNvSpPr txBox="true"/>
          <p:nvPr/>
        </p:nvSpPr>
        <p:spPr>
          <a:xfrm rot="0">
            <a:off x="6074571" y="2003667"/>
            <a:ext cx="5486256" cy="97536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保险杠采用了高强度工程塑料作为主要材料，这种材料具有优异的抗冲击性、耐磨性和耐腐蚀性。</a:t>
            </a:r>
          </a:p>
        </p:txBody>
      </p:sp>
      <p:sp>
        <p:nvSpPr>
          <p:cNvPr name="AutoShape 12" id="12"/>
          <p:cNvSpPr/>
          <p:nvPr/>
        </p:nvSpPr>
        <p:spPr>
          <a:xfrm rot="0">
            <a:off x="4935912" y="3457771"/>
            <a:ext cx="993758" cy="993758"/>
          </a:xfrm>
          <a:prstGeom prst="ellipse">
            <a:avLst/>
          </a:prstGeom>
          <a:solidFill>
            <a:schemeClr val="accent1">
              <a:alpha val="100000"/>
            </a:schemeClr>
          </a:solidFill>
          <a:ln/>
        </p:spPr>
      </p:sp>
      <p:sp>
        <p:nvSpPr>
          <p:cNvPr name="TextBox 13" id="13"/>
          <p:cNvSpPr txBox="true"/>
          <p:nvPr/>
        </p:nvSpPr>
        <p:spPr>
          <a:xfrm rot="0">
            <a:off x="4935912" y="3613274"/>
            <a:ext cx="964530" cy="682752"/>
          </a:xfrm>
          <a:prstGeom prst="rect">
            <a:avLst/>
          </a:prstGeom>
          <a:ln/>
        </p:spPr>
        <p:txBody>
          <a:bodyPr anchor="t" rtlCol="false" lIns="123825" rIns="57150" tIns="123825" bIns="123825" anchorCtr="false" vert="horz" wrap="square">
            <a:spAutoFit/>
          </a:bodyPr>
          <a:lstStyle/>
          <a:p>
            <a:pPr algn="ctr">
              <a:lnSpc>
                <a:spcPct val="120000"/>
              </a:lnSpc>
            </a:pPr>
            <a:r>
              <a:rPr lang="en-US" b="true" sz="2325">
                <a:solidFill>
                  <a:srgbClr val="FFFFFF">
                    <a:alpha val="100000"/>
                  </a:srgbClr>
                </a:solidFill>
                <a:latin typeface="Microsoft Yahei"/>
                <a:ea typeface="Microsoft Yahei"/>
                <a:cs typeface="Microsoft Yahei"/>
              </a:rPr>
              <a:t>02</a:t>
            </a:r>
          </a:p>
        </p:txBody>
      </p:sp>
      <p:sp>
        <p:nvSpPr>
          <p:cNvPr name="TextBox 14" id="14"/>
          <p:cNvSpPr txBox="true"/>
          <p:nvPr/>
        </p:nvSpPr>
        <p:spPr>
          <a:xfrm rot="0">
            <a:off x="6074571" y="3188965"/>
            <a:ext cx="5683179" cy="73152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环保理念</a:t>
            </a:r>
          </a:p>
        </p:txBody>
      </p:sp>
      <p:sp>
        <p:nvSpPr>
          <p:cNvPr name="TextBox 15" id="15"/>
          <p:cNvSpPr txBox="true"/>
          <p:nvPr/>
        </p:nvSpPr>
        <p:spPr>
          <a:xfrm rot="0">
            <a:off x="6074571" y="3666241"/>
            <a:ext cx="5486256" cy="97536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在保险杠的设计过程中，充分考虑了环保因素，选用了可回收的材料，以降低对环境的影响。</a:t>
            </a:r>
          </a:p>
        </p:txBody>
      </p:sp>
      <p:grpSp>
        <p:nvGrpSpPr>
          <p:cNvPr name="Group 16" id="16"/>
          <p:cNvGrpSpPr/>
          <p:nvPr/>
        </p:nvGrpSpPr>
        <p:grpSpPr>
          <a:xfrm rot="0">
            <a:off x="454963" y="93878"/>
            <a:ext cx="10641129" cy="914400"/>
            <a:chOff x="454963" y="93878"/>
            <a:chExt cx="10641129" cy="914400"/>
          </a:xfrm>
        </p:grpSpPr>
        <p:sp>
          <p:nvSpPr>
            <p:cNvPr name="AutoShape 17" id="17"/>
            <p:cNvSpPr/>
            <p:nvPr/>
          </p:nvSpPr>
          <p:spPr>
            <a:xfrm rot="0">
              <a:off x="454963" y="331168"/>
              <a:ext cx="84147" cy="84147"/>
            </a:xfrm>
            <a:prstGeom prst="ellipse">
              <a:avLst/>
            </a:prstGeom>
            <a:solidFill>
              <a:schemeClr val="accent1">
                <a:alpha val="100000"/>
              </a:schemeClr>
            </a:solidFill>
            <a:ln/>
          </p:spPr>
        </p:sp>
        <p:sp>
          <p:nvSpPr>
            <p:cNvPr name="AutoShape 18" id="18"/>
            <p:cNvSpPr/>
            <p:nvPr/>
          </p:nvSpPr>
          <p:spPr>
            <a:xfrm rot="0">
              <a:off x="575049" y="337743"/>
              <a:ext cx="78137" cy="78137"/>
            </a:xfrm>
            <a:prstGeom prst="ellipse">
              <a:avLst/>
            </a:prstGeom>
            <a:solidFill>
              <a:schemeClr val="accent1">
                <a:alpha val="80000"/>
              </a:schemeClr>
            </a:solidFill>
            <a:ln/>
          </p:spPr>
        </p:sp>
        <p:sp>
          <p:nvSpPr>
            <p:cNvPr name="AutoShape 19" id="19"/>
            <p:cNvSpPr/>
            <p:nvPr/>
          </p:nvSpPr>
          <p:spPr>
            <a:xfrm rot="0">
              <a:off x="689125" y="339460"/>
              <a:ext cx="74704" cy="74704"/>
            </a:xfrm>
            <a:prstGeom prst="ellipse">
              <a:avLst/>
            </a:prstGeom>
            <a:solidFill>
              <a:schemeClr val="accent1">
                <a:alpha val="60000"/>
              </a:schemeClr>
            </a:solidFill>
            <a:ln/>
          </p:spPr>
        </p:sp>
        <p:sp>
          <p:nvSpPr>
            <p:cNvPr name="AutoShape 20" id="20"/>
            <p:cNvSpPr/>
            <p:nvPr/>
          </p:nvSpPr>
          <p:spPr>
            <a:xfrm rot="0">
              <a:off x="799768" y="348430"/>
              <a:ext cx="69238" cy="69238"/>
            </a:xfrm>
            <a:prstGeom prst="ellipse">
              <a:avLst/>
            </a:prstGeom>
            <a:solidFill>
              <a:schemeClr val="accent1">
                <a:alpha val="40000"/>
              </a:schemeClr>
            </a:solidFill>
            <a:ln/>
          </p:spPr>
        </p:sp>
        <p:sp>
          <p:nvSpPr>
            <p:cNvPr name="AutoShape 21" id="21"/>
            <p:cNvSpPr/>
            <p:nvPr/>
          </p:nvSpPr>
          <p:spPr>
            <a:xfrm rot="0">
              <a:off x="904945" y="344297"/>
              <a:ext cx="65594" cy="65594"/>
            </a:xfrm>
            <a:prstGeom prst="ellipse">
              <a:avLst/>
            </a:prstGeom>
            <a:solidFill>
              <a:schemeClr val="accent1">
                <a:alpha val="20000"/>
              </a:schemeClr>
            </a:solidFill>
            <a:ln/>
          </p:spPr>
        </p:sp>
        <p:sp>
          <p:nvSpPr>
            <p:cNvPr name="AutoShape 22" id="22"/>
            <p:cNvSpPr/>
            <p:nvPr/>
          </p:nvSpPr>
          <p:spPr>
            <a:xfrm rot="0">
              <a:off x="454963" y="448942"/>
              <a:ext cx="84147" cy="84147"/>
            </a:xfrm>
            <a:prstGeom prst="ellipse">
              <a:avLst/>
            </a:prstGeom>
            <a:solidFill>
              <a:schemeClr val="accent1">
                <a:alpha val="100000"/>
              </a:schemeClr>
            </a:solidFill>
            <a:ln/>
          </p:spPr>
        </p:sp>
        <p:sp>
          <p:nvSpPr>
            <p:cNvPr name="AutoShape 23" id="23"/>
            <p:cNvSpPr/>
            <p:nvPr/>
          </p:nvSpPr>
          <p:spPr>
            <a:xfrm rot="0">
              <a:off x="575049" y="455517"/>
              <a:ext cx="78137" cy="78137"/>
            </a:xfrm>
            <a:prstGeom prst="ellipse">
              <a:avLst/>
            </a:prstGeom>
            <a:solidFill>
              <a:schemeClr val="accent1">
                <a:alpha val="80000"/>
              </a:schemeClr>
            </a:solidFill>
            <a:ln/>
          </p:spPr>
        </p:sp>
        <p:sp>
          <p:nvSpPr>
            <p:cNvPr name="AutoShape 24" id="24"/>
            <p:cNvSpPr/>
            <p:nvPr/>
          </p:nvSpPr>
          <p:spPr>
            <a:xfrm rot="0">
              <a:off x="689125" y="457233"/>
              <a:ext cx="74704" cy="74704"/>
            </a:xfrm>
            <a:prstGeom prst="ellipse">
              <a:avLst/>
            </a:prstGeom>
            <a:solidFill>
              <a:schemeClr val="accent1">
                <a:alpha val="60000"/>
              </a:schemeClr>
            </a:solidFill>
            <a:ln/>
          </p:spPr>
        </p:sp>
        <p:sp>
          <p:nvSpPr>
            <p:cNvPr name="AutoShape 25" id="25"/>
            <p:cNvSpPr/>
            <p:nvPr/>
          </p:nvSpPr>
          <p:spPr>
            <a:xfrm rot="0">
              <a:off x="799768" y="466203"/>
              <a:ext cx="69238" cy="69238"/>
            </a:xfrm>
            <a:prstGeom prst="ellipse">
              <a:avLst/>
            </a:prstGeom>
            <a:solidFill>
              <a:schemeClr val="accent1">
                <a:alpha val="40000"/>
              </a:schemeClr>
            </a:solidFill>
            <a:ln/>
          </p:spPr>
        </p:sp>
        <p:sp>
          <p:nvSpPr>
            <p:cNvPr name="AutoShape 26" id="26"/>
            <p:cNvSpPr/>
            <p:nvPr/>
          </p:nvSpPr>
          <p:spPr>
            <a:xfrm rot="0">
              <a:off x="904945" y="462070"/>
              <a:ext cx="65594" cy="65594"/>
            </a:xfrm>
            <a:prstGeom prst="ellipse">
              <a:avLst/>
            </a:prstGeom>
            <a:solidFill>
              <a:schemeClr val="accent1">
                <a:alpha val="20000"/>
              </a:schemeClr>
            </a:solidFill>
            <a:ln/>
          </p:spPr>
        </p:sp>
        <p:sp>
          <p:nvSpPr>
            <p:cNvPr name="AutoShape 27" id="27"/>
            <p:cNvSpPr/>
            <p:nvPr/>
          </p:nvSpPr>
          <p:spPr>
            <a:xfrm rot="0">
              <a:off x="454963" y="566715"/>
              <a:ext cx="84147" cy="84147"/>
            </a:xfrm>
            <a:prstGeom prst="ellipse">
              <a:avLst/>
            </a:prstGeom>
            <a:solidFill>
              <a:schemeClr val="accent1">
                <a:alpha val="100000"/>
              </a:schemeClr>
            </a:solidFill>
            <a:ln/>
          </p:spPr>
        </p:sp>
        <p:sp>
          <p:nvSpPr>
            <p:cNvPr name="AutoShape 28" id="28"/>
            <p:cNvSpPr/>
            <p:nvPr/>
          </p:nvSpPr>
          <p:spPr>
            <a:xfrm rot="0">
              <a:off x="575049" y="573291"/>
              <a:ext cx="78137" cy="78137"/>
            </a:xfrm>
            <a:prstGeom prst="ellipse">
              <a:avLst/>
            </a:prstGeom>
            <a:solidFill>
              <a:schemeClr val="accent1">
                <a:alpha val="80000"/>
              </a:schemeClr>
            </a:solidFill>
            <a:ln/>
          </p:spPr>
        </p:sp>
        <p:sp>
          <p:nvSpPr>
            <p:cNvPr name="AutoShape 29" id="29"/>
            <p:cNvSpPr/>
            <p:nvPr/>
          </p:nvSpPr>
          <p:spPr>
            <a:xfrm rot="0">
              <a:off x="689125" y="575007"/>
              <a:ext cx="74704" cy="74704"/>
            </a:xfrm>
            <a:prstGeom prst="ellipse">
              <a:avLst/>
            </a:prstGeom>
            <a:solidFill>
              <a:schemeClr val="accent1">
                <a:alpha val="60000"/>
              </a:schemeClr>
            </a:solidFill>
            <a:ln/>
          </p:spPr>
        </p:sp>
        <p:sp>
          <p:nvSpPr>
            <p:cNvPr name="AutoShape 30" id="30"/>
            <p:cNvSpPr/>
            <p:nvPr/>
          </p:nvSpPr>
          <p:spPr>
            <a:xfrm rot="0">
              <a:off x="799768" y="583977"/>
              <a:ext cx="69238" cy="69238"/>
            </a:xfrm>
            <a:prstGeom prst="ellipse">
              <a:avLst/>
            </a:prstGeom>
            <a:solidFill>
              <a:schemeClr val="accent1">
                <a:alpha val="40000"/>
              </a:schemeClr>
            </a:solidFill>
            <a:ln/>
          </p:spPr>
        </p:sp>
        <p:sp>
          <p:nvSpPr>
            <p:cNvPr name="AutoShape 31" id="31"/>
            <p:cNvSpPr/>
            <p:nvPr/>
          </p:nvSpPr>
          <p:spPr>
            <a:xfrm rot="0">
              <a:off x="904945" y="579844"/>
              <a:ext cx="65594" cy="65594"/>
            </a:xfrm>
            <a:prstGeom prst="ellipse">
              <a:avLst/>
            </a:prstGeom>
            <a:solidFill>
              <a:schemeClr val="accent1">
                <a:alpha val="20000"/>
              </a:schemeClr>
            </a:solidFill>
            <a:ln/>
          </p:spPr>
        </p:sp>
        <p:sp>
          <p:nvSpPr>
            <p:cNvPr name="AutoShape 32" id="32"/>
            <p:cNvSpPr/>
            <p:nvPr/>
          </p:nvSpPr>
          <p:spPr>
            <a:xfrm rot="0">
              <a:off x="454963" y="684489"/>
              <a:ext cx="84147" cy="84147"/>
            </a:xfrm>
            <a:prstGeom prst="ellipse">
              <a:avLst/>
            </a:prstGeom>
            <a:solidFill>
              <a:schemeClr val="accent1">
                <a:alpha val="100000"/>
              </a:schemeClr>
            </a:solidFill>
            <a:ln/>
          </p:spPr>
        </p:sp>
        <p:sp>
          <p:nvSpPr>
            <p:cNvPr name="AutoShape 33" id="33"/>
            <p:cNvSpPr/>
            <p:nvPr/>
          </p:nvSpPr>
          <p:spPr>
            <a:xfrm rot="0">
              <a:off x="575049" y="691064"/>
              <a:ext cx="78137" cy="78137"/>
            </a:xfrm>
            <a:prstGeom prst="ellipse">
              <a:avLst/>
            </a:prstGeom>
            <a:solidFill>
              <a:schemeClr val="accent1">
                <a:alpha val="80000"/>
              </a:schemeClr>
            </a:solidFill>
            <a:ln/>
          </p:spPr>
        </p:sp>
        <p:sp>
          <p:nvSpPr>
            <p:cNvPr name="AutoShape 34" id="34"/>
            <p:cNvSpPr/>
            <p:nvPr/>
          </p:nvSpPr>
          <p:spPr>
            <a:xfrm rot="0">
              <a:off x="689125" y="692781"/>
              <a:ext cx="74704" cy="74704"/>
            </a:xfrm>
            <a:prstGeom prst="ellipse">
              <a:avLst/>
            </a:prstGeom>
            <a:solidFill>
              <a:schemeClr val="accent1">
                <a:alpha val="60000"/>
              </a:schemeClr>
            </a:solidFill>
            <a:ln/>
          </p:spPr>
        </p:sp>
        <p:sp>
          <p:nvSpPr>
            <p:cNvPr name="AutoShape 35" id="35"/>
            <p:cNvSpPr/>
            <p:nvPr/>
          </p:nvSpPr>
          <p:spPr>
            <a:xfrm rot="0">
              <a:off x="799768" y="701751"/>
              <a:ext cx="69238" cy="69238"/>
            </a:xfrm>
            <a:prstGeom prst="ellipse">
              <a:avLst/>
            </a:prstGeom>
            <a:solidFill>
              <a:schemeClr val="accent1">
                <a:alpha val="40000"/>
              </a:schemeClr>
            </a:solidFill>
            <a:ln/>
          </p:spPr>
        </p:sp>
        <p:sp>
          <p:nvSpPr>
            <p:cNvPr name="AutoShape 36" id="36"/>
            <p:cNvSpPr/>
            <p:nvPr/>
          </p:nvSpPr>
          <p:spPr>
            <a:xfrm rot="0">
              <a:off x="904945" y="697618"/>
              <a:ext cx="65594" cy="65594"/>
            </a:xfrm>
            <a:prstGeom prst="ellipse">
              <a:avLst/>
            </a:prstGeom>
            <a:solidFill>
              <a:schemeClr val="accent1">
                <a:alpha val="20000"/>
              </a:schemeClr>
            </a:solidFill>
            <a:ln/>
          </p:spPr>
        </p:sp>
        <p:sp>
          <p:nvSpPr>
            <p:cNvPr name="TextBox 37" id="37"/>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材料选择与设计理念阐述</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763829" y="1414808"/>
            <a:ext cx="6734175" cy="885825"/>
          </a:xfrm>
          <a:prstGeom prst="rect">
            <a:avLst/>
          </a:prstGeom>
          <a:ln/>
        </p:spPr>
        <p:txBody>
          <a:bodyPr anchor="t" rtlCol="false" lIns="123825" rIns="57150" tIns="123825" bIns="123825" anchorCtr="false" vert="horz" wrap="square">
            <a:spAutoFit/>
          </a:bodyPr>
          <a:lstStyle/>
          <a:p>
            <a:pPr>
              <a:lnSpc>
                <a:spcPct val="174000"/>
              </a:lnSpc>
            </a:pPr>
            <a:r>
              <a:rPr lang="en-US" b="true" sz="2325">
                <a:solidFill>
                  <a:schemeClr val="accent1">
                    <a:alpha val="100000"/>
                  </a:schemeClr>
                </a:solidFill>
                <a:latin typeface="Microsoft Yahei"/>
                <a:ea typeface="Microsoft Yahei"/>
                <a:cs typeface="Microsoft Yahei"/>
              </a:rPr>
              <a:t>安全压杆类型</a:t>
            </a:r>
          </a:p>
        </p:txBody>
      </p:sp>
      <p:sp>
        <p:nvSpPr>
          <p:cNvPr name="TextBox 3" id="3"/>
          <p:cNvSpPr txBox="true"/>
          <p:nvPr/>
        </p:nvSpPr>
        <p:spPr>
          <a:xfrm rot="0">
            <a:off x="763829" y="2093647"/>
            <a:ext cx="6734175" cy="1323975"/>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上海迪士尼过山车的安全压杆主要包括横杆式压杆和背心式压杆两种类型，以满足不同乘客的需求。</a:t>
            </a:r>
          </a:p>
        </p:txBody>
      </p:sp>
      <p:sp>
        <p:nvSpPr>
          <p:cNvPr name="TextBox 4" id="4"/>
          <p:cNvSpPr txBox="true"/>
          <p:nvPr/>
        </p:nvSpPr>
        <p:spPr>
          <a:xfrm rot="0">
            <a:off x="689593" y="3949139"/>
            <a:ext cx="6524625" cy="885825"/>
          </a:xfrm>
          <a:prstGeom prst="rect">
            <a:avLst/>
          </a:prstGeom>
          <a:ln/>
        </p:spPr>
        <p:txBody>
          <a:bodyPr anchor="t" rtlCol="false" lIns="123825" rIns="57150" tIns="123825" bIns="123825" anchorCtr="false" vert="horz" wrap="square">
            <a:spAutoFit/>
          </a:bodyPr>
          <a:lstStyle/>
          <a:p>
            <a:pPr>
              <a:lnSpc>
                <a:spcPct val="174000"/>
              </a:lnSpc>
            </a:pPr>
            <a:r>
              <a:rPr lang="en-US" b="true" sz="2325">
                <a:solidFill>
                  <a:schemeClr val="accent1">
                    <a:alpha val="100000"/>
                  </a:schemeClr>
                </a:solidFill>
                <a:latin typeface="Microsoft Yahei"/>
                <a:ea typeface="Microsoft Yahei"/>
                <a:cs typeface="Microsoft Yahei"/>
              </a:rPr>
              <a:t>背心式压杆结构</a:t>
            </a:r>
          </a:p>
        </p:txBody>
      </p:sp>
      <p:sp>
        <p:nvSpPr>
          <p:cNvPr name="TextBox 5" id="5"/>
          <p:cNvSpPr txBox="true"/>
          <p:nvPr/>
        </p:nvSpPr>
        <p:spPr>
          <a:xfrm rot="0">
            <a:off x="689593" y="4645945"/>
            <a:ext cx="6810375" cy="1323975"/>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背心式压杆采用了人体工程学设计，能够紧密贴合乘客的身体曲线，提供更加舒适和安全的支撑。同时，其独特的锁紧机构能够确保在过山车行驶过程中始终保持稳定。</a:t>
            </a:r>
          </a:p>
        </p:txBody>
      </p:sp>
      <p:sp>
        <p:nvSpPr>
          <p:cNvPr name="AutoShape 6" id="6"/>
          <p:cNvSpPr/>
          <p:nvPr/>
        </p:nvSpPr>
        <p:spPr>
          <a:xfrm rot="0">
            <a:off x="884406" y="5955116"/>
            <a:ext cx="701468" cy="122998"/>
          </a:xfrm>
          <a:prstGeom prst="rect">
            <a:avLst/>
          </a:prstGeom>
          <a:solidFill>
            <a:schemeClr val="accent1">
              <a:alpha val="100000"/>
            </a:schemeClr>
          </a:solidFill>
          <a:ln/>
        </p:spPr>
      </p:sp>
      <p:sp>
        <p:nvSpPr>
          <p:cNvPr name="AutoShape 7" id="7"/>
          <p:cNvSpPr/>
          <p:nvPr/>
        </p:nvSpPr>
        <p:spPr>
          <a:xfrm rot="0">
            <a:off x="831494" y="5955116"/>
            <a:ext cx="122998" cy="122998"/>
          </a:xfrm>
          <a:prstGeom prst="ellipse">
            <a:avLst/>
          </a:prstGeom>
          <a:solidFill>
            <a:schemeClr val="accent1">
              <a:alpha val="100000"/>
            </a:schemeClr>
          </a:solidFill>
          <a:ln/>
        </p:spPr>
      </p:sp>
      <p:sp>
        <p:nvSpPr>
          <p:cNvPr name="AutoShape 8" id="8"/>
          <p:cNvSpPr/>
          <p:nvPr/>
        </p:nvSpPr>
        <p:spPr>
          <a:xfrm rot="0">
            <a:off x="1514246" y="5955116"/>
            <a:ext cx="122998" cy="122998"/>
          </a:xfrm>
          <a:prstGeom prst="ellipse">
            <a:avLst/>
          </a:prstGeom>
          <a:solidFill>
            <a:schemeClr val="accent1">
              <a:alpha val="100000"/>
            </a:schemeClr>
          </a:solidFill>
          <a:ln/>
        </p:spPr>
      </p:sp>
      <p:cxnSp>
        <p:nvCxnSpPr>
          <p:cNvPr name="Connector 9" id="9"/>
          <p:cNvCxnSpPr/>
          <p:nvPr/>
        </p:nvCxnSpPr>
        <p:spPr>
          <a:xfrm>
            <a:off x="1585874" y="6029346"/>
            <a:ext cx="6181975"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name="Picture 10" id="10"/>
          <p:cNvPicPr>
            <a:picLocks noChangeAspect="true"/>
          </p:cNvPicPr>
          <p:nvPr/>
        </p:nvPicPr>
        <p:blipFill>
          <a:blip r:embed="rId3">
            <a:alphaModFix amt="100000"/>
          </a:blip>
          <a:srcRect l="25000" r="25000"/>
          <a:stretch>
            <a:fillRect/>
          </a:stretch>
        </p:blipFill>
        <p:spPr>
          <a:xfrm rot="0">
            <a:off x="7803289" y="1299241"/>
            <a:ext cx="3679824" cy="4906431"/>
          </a:xfrm>
          <a:prstGeom prst="rect">
            <a:avLst/>
          </a:prstGeom>
        </p:spPr>
      </p:pic>
      <p:sp>
        <p:nvSpPr>
          <p:cNvPr name="AutoShape 11" id="11"/>
          <p:cNvSpPr/>
          <p:nvPr/>
        </p:nvSpPr>
        <p:spPr>
          <a:xfrm rot="0">
            <a:off x="852680" y="3629459"/>
            <a:ext cx="701468" cy="122998"/>
          </a:xfrm>
          <a:prstGeom prst="rect">
            <a:avLst/>
          </a:prstGeom>
          <a:solidFill>
            <a:schemeClr val="accent1">
              <a:alpha val="100000"/>
            </a:schemeClr>
          </a:solidFill>
          <a:ln/>
        </p:spPr>
      </p:sp>
      <p:sp>
        <p:nvSpPr>
          <p:cNvPr name="AutoShape 12" id="12"/>
          <p:cNvSpPr/>
          <p:nvPr/>
        </p:nvSpPr>
        <p:spPr>
          <a:xfrm rot="0">
            <a:off x="799768" y="3629459"/>
            <a:ext cx="122998" cy="122998"/>
          </a:xfrm>
          <a:prstGeom prst="ellipse">
            <a:avLst/>
          </a:prstGeom>
          <a:solidFill>
            <a:schemeClr val="accent1">
              <a:alpha val="100000"/>
            </a:schemeClr>
          </a:solidFill>
          <a:ln/>
        </p:spPr>
      </p:sp>
      <p:sp>
        <p:nvSpPr>
          <p:cNvPr name="AutoShape 13" id="13"/>
          <p:cNvSpPr/>
          <p:nvPr/>
        </p:nvSpPr>
        <p:spPr>
          <a:xfrm rot="0">
            <a:off x="1482520" y="3629459"/>
            <a:ext cx="122998" cy="122998"/>
          </a:xfrm>
          <a:prstGeom prst="ellipse">
            <a:avLst/>
          </a:prstGeom>
          <a:solidFill>
            <a:schemeClr val="accent1">
              <a:alpha val="100000"/>
            </a:schemeClr>
          </a:solidFill>
          <a:ln/>
        </p:spPr>
      </p:sp>
      <p:cxnSp>
        <p:nvCxnSpPr>
          <p:cNvPr name="Connector 14" id="14"/>
          <p:cNvCxnSpPr/>
          <p:nvPr/>
        </p:nvCxnSpPr>
        <p:spPr>
          <a:xfrm>
            <a:off x="1554148" y="3703689"/>
            <a:ext cx="6181975"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grpSp>
        <p:nvGrpSpPr>
          <p:cNvPr name="Group 15" id="15"/>
          <p:cNvGrpSpPr/>
          <p:nvPr/>
        </p:nvGrpSpPr>
        <p:grpSpPr>
          <a:xfrm rot="0">
            <a:off x="454963" y="93878"/>
            <a:ext cx="10641129" cy="914400"/>
            <a:chOff x="454963" y="93878"/>
            <a:chExt cx="10641129" cy="914400"/>
          </a:xfrm>
        </p:grpSpPr>
        <p:sp>
          <p:nvSpPr>
            <p:cNvPr name="AutoShape 16" id="16"/>
            <p:cNvSpPr/>
            <p:nvPr/>
          </p:nvSpPr>
          <p:spPr>
            <a:xfrm rot="0">
              <a:off x="454963" y="331168"/>
              <a:ext cx="84147" cy="84147"/>
            </a:xfrm>
            <a:prstGeom prst="ellipse">
              <a:avLst/>
            </a:prstGeom>
            <a:solidFill>
              <a:schemeClr val="accent1">
                <a:alpha val="100000"/>
              </a:schemeClr>
            </a:solidFill>
            <a:ln/>
          </p:spPr>
        </p:sp>
        <p:sp>
          <p:nvSpPr>
            <p:cNvPr name="AutoShape 17" id="17"/>
            <p:cNvSpPr/>
            <p:nvPr/>
          </p:nvSpPr>
          <p:spPr>
            <a:xfrm rot="0">
              <a:off x="575049" y="337743"/>
              <a:ext cx="78137" cy="78137"/>
            </a:xfrm>
            <a:prstGeom prst="ellipse">
              <a:avLst/>
            </a:prstGeom>
            <a:solidFill>
              <a:schemeClr val="accent1">
                <a:alpha val="80000"/>
              </a:schemeClr>
            </a:solidFill>
            <a:ln/>
          </p:spPr>
        </p:sp>
        <p:sp>
          <p:nvSpPr>
            <p:cNvPr name="AutoShape 18" id="18"/>
            <p:cNvSpPr/>
            <p:nvPr/>
          </p:nvSpPr>
          <p:spPr>
            <a:xfrm rot="0">
              <a:off x="689125" y="339460"/>
              <a:ext cx="74704" cy="74704"/>
            </a:xfrm>
            <a:prstGeom prst="ellipse">
              <a:avLst/>
            </a:prstGeom>
            <a:solidFill>
              <a:schemeClr val="accent1">
                <a:alpha val="60000"/>
              </a:schemeClr>
            </a:solidFill>
            <a:ln/>
          </p:spPr>
        </p:sp>
        <p:sp>
          <p:nvSpPr>
            <p:cNvPr name="AutoShape 19" id="19"/>
            <p:cNvSpPr/>
            <p:nvPr/>
          </p:nvSpPr>
          <p:spPr>
            <a:xfrm rot="0">
              <a:off x="799768" y="348430"/>
              <a:ext cx="69238" cy="69238"/>
            </a:xfrm>
            <a:prstGeom prst="ellipse">
              <a:avLst/>
            </a:prstGeom>
            <a:solidFill>
              <a:schemeClr val="accent1">
                <a:alpha val="40000"/>
              </a:schemeClr>
            </a:solidFill>
            <a:ln/>
          </p:spPr>
        </p:sp>
        <p:sp>
          <p:nvSpPr>
            <p:cNvPr name="AutoShape 20" id="20"/>
            <p:cNvSpPr/>
            <p:nvPr/>
          </p:nvSpPr>
          <p:spPr>
            <a:xfrm rot="0">
              <a:off x="904945" y="344297"/>
              <a:ext cx="65594" cy="65594"/>
            </a:xfrm>
            <a:prstGeom prst="ellipse">
              <a:avLst/>
            </a:prstGeom>
            <a:solidFill>
              <a:schemeClr val="accent1">
                <a:alpha val="20000"/>
              </a:schemeClr>
            </a:solidFill>
            <a:ln/>
          </p:spPr>
        </p:sp>
        <p:sp>
          <p:nvSpPr>
            <p:cNvPr name="AutoShape 21" id="21"/>
            <p:cNvSpPr/>
            <p:nvPr/>
          </p:nvSpPr>
          <p:spPr>
            <a:xfrm rot="0">
              <a:off x="454963" y="448942"/>
              <a:ext cx="84147" cy="84147"/>
            </a:xfrm>
            <a:prstGeom prst="ellipse">
              <a:avLst/>
            </a:prstGeom>
            <a:solidFill>
              <a:schemeClr val="accent1">
                <a:alpha val="100000"/>
              </a:schemeClr>
            </a:solidFill>
            <a:ln/>
          </p:spPr>
        </p:sp>
        <p:sp>
          <p:nvSpPr>
            <p:cNvPr name="AutoShape 22" id="22"/>
            <p:cNvSpPr/>
            <p:nvPr/>
          </p:nvSpPr>
          <p:spPr>
            <a:xfrm rot="0">
              <a:off x="575049" y="455517"/>
              <a:ext cx="78137" cy="78137"/>
            </a:xfrm>
            <a:prstGeom prst="ellipse">
              <a:avLst/>
            </a:prstGeom>
            <a:solidFill>
              <a:schemeClr val="accent1">
                <a:alpha val="80000"/>
              </a:schemeClr>
            </a:solidFill>
            <a:ln/>
          </p:spPr>
        </p:sp>
        <p:sp>
          <p:nvSpPr>
            <p:cNvPr name="AutoShape 23" id="23"/>
            <p:cNvSpPr/>
            <p:nvPr/>
          </p:nvSpPr>
          <p:spPr>
            <a:xfrm rot="0">
              <a:off x="689125" y="457233"/>
              <a:ext cx="74704" cy="74704"/>
            </a:xfrm>
            <a:prstGeom prst="ellipse">
              <a:avLst/>
            </a:prstGeom>
            <a:solidFill>
              <a:schemeClr val="accent1">
                <a:alpha val="60000"/>
              </a:schemeClr>
            </a:solidFill>
            <a:ln/>
          </p:spPr>
        </p:sp>
        <p:sp>
          <p:nvSpPr>
            <p:cNvPr name="AutoShape 24" id="24"/>
            <p:cNvSpPr/>
            <p:nvPr/>
          </p:nvSpPr>
          <p:spPr>
            <a:xfrm rot="0">
              <a:off x="799768" y="466203"/>
              <a:ext cx="69238" cy="69238"/>
            </a:xfrm>
            <a:prstGeom prst="ellipse">
              <a:avLst/>
            </a:prstGeom>
            <a:solidFill>
              <a:schemeClr val="accent1">
                <a:alpha val="40000"/>
              </a:schemeClr>
            </a:solidFill>
            <a:ln/>
          </p:spPr>
        </p:sp>
        <p:sp>
          <p:nvSpPr>
            <p:cNvPr name="AutoShape 25" id="25"/>
            <p:cNvSpPr/>
            <p:nvPr/>
          </p:nvSpPr>
          <p:spPr>
            <a:xfrm rot="0">
              <a:off x="904945" y="462070"/>
              <a:ext cx="65594" cy="65594"/>
            </a:xfrm>
            <a:prstGeom prst="ellipse">
              <a:avLst/>
            </a:prstGeom>
            <a:solidFill>
              <a:schemeClr val="accent1">
                <a:alpha val="20000"/>
              </a:schemeClr>
            </a:solidFill>
            <a:ln/>
          </p:spPr>
        </p:sp>
        <p:sp>
          <p:nvSpPr>
            <p:cNvPr name="AutoShape 26" id="26"/>
            <p:cNvSpPr/>
            <p:nvPr/>
          </p:nvSpPr>
          <p:spPr>
            <a:xfrm rot="0">
              <a:off x="454963" y="566715"/>
              <a:ext cx="84147" cy="84147"/>
            </a:xfrm>
            <a:prstGeom prst="ellipse">
              <a:avLst/>
            </a:prstGeom>
            <a:solidFill>
              <a:schemeClr val="accent1">
                <a:alpha val="100000"/>
              </a:schemeClr>
            </a:solidFill>
            <a:ln/>
          </p:spPr>
        </p:sp>
        <p:sp>
          <p:nvSpPr>
            <p:cNvPr name="AutoShape 27" id="27"/>
            <p:cNvSpPr/>
            <p:nvPr/>
          </p:nvSpPr>
          <p:spPr>
            <a:xfrm rot="0">
              <a:off x="575049" y="573291"/>
              <a:ext cx="78137" cy="78137"/>
            </a:xfrm>
            <a:prstGeom prst="ellipse">
              <a:avLst/>
            </a:prstGeom>
            <a:solidFill>
              <a:schemeClr val="accent1">
                <a:alpha val="80000"/>
              </a:schemeClr>
            </a:solidFill>
            <a:ln/>
          </p:spPr>
        </p:sp>
        <p:sp>
          <p:nvSpPr>
            <p:cNvPr name="AutoShape 28" id="28"/>
            <p:cNvSpPr/>
            <p:nvPr/>
          </p:nvSpPr>
          <p:spPr>
            <a:xfrm rot="0">
              <a:off x="689125" y="575007"/>
              <a:ext cx="74704" cy="74704"/>
            </a:xfrm>
            <a:prstGeom prst="ellipse">
              <a:avLst/>
            </a:prstGeom>
            <a:solidFill>
              <a:schemeClr val="accent1">
                <a:alpha val="60000"/>
              </a:schemeClr>
            </a:solidFill>
            <a:ln/>
          </p:spPr>
        </p:sp>
        <p:sp>
          <p:nvSpPr>
            <p:cNvPr name="AutoShape 29" id="29"/>
            <p:cNvSpPr/>
            <p:nvPr/>
          </p:nvSpPr>
          <p:spPr>
            <a:xfrm rot="0">
              <a:off x="799768" y="583977"/>
              <a:ext cx="69238" cy="69238"/>
            </a:xfrm>
            <a:prstGeom prst="ellipse">
              <a:avLst/>
            </a:prstGeom>
            <a:solidFill>
              <a:schemeClr val="accent1">
                <a:alpha val="40000"/>
              </a:schemeClr>
            </a:solidFill>
            <a:ln/>
          </p:spPr>
        </p:sp>
        <p:sp>
          <p:nvSpPr>
            <p:cNvPr name="AutoShape 30" id="30"/>
            <p:cNvSpPr/>
            <p:nvPr/>
          </p:nvSpPr>
          <p:spPr>
            <a:xfrm rot="0">
              <a:off x="904945" y="579844"/>
              <a:ext cx="65594" cy="65594"/>
            </a:xfrm>
            <a:prstGeom prst="ellipse">
              <a:avLst/>
            </a:prstGeom>
            <a:solidFill>
              <a:schemeClr val="accent1">
                <a:alpha val="20000"/>
              </a:schemeClr>
            </a:solidFill>
            <a:ln/>
          </p:spPr>
        </p:sp>
        <p:sp>
          <p:nvSpPr>
            <p:cNvPr name="AutoShape 31" id="31"/>
            <p:cNvSpPr/>
            <p:nvPr/>
          </p:nvSpPr>
          <p:spPr>
            <a:xfrm rot="0">
              <a:off x="454963" y="684489"/>
              <a:ext cx="84147" cy="84147"/>
            </a:xfrm>
            <a:prstGeom prst="ellipse">
              <a:avLst/>
            </a:prstGeom>
            <a:solidFill>
              <a:schemeClr val="accent1">
                <a:alpha val="100000"/>
              </a:schemeClr>
            </a:solidFill>
            <a:ln/>
          </p:spPr>
        </p:sp>
        <p:sp>
          <p:nvSpPr>
            <p:cNvPr name="AutoShape 32" id="32"/>
            <p:cNvSpPr/>
            <p:nvPr/>
          </p:nvSpPr>
          <p:spPr>
            <a:xfrm rot="0">
              <a:off x="575049" y="691064"/>
              <a:ext cx="78137" cy="78137"/>
            </a:xfrm>
            <a:prstGeom prst="ellipse">
              <a:avLst/>
            </a:prstGeom>
            <a:solidFill>
              <a:schemeClr val="accent1">
                <a:alpha val="80000"/>
              </a:schemeClr>
            </a:solidFill>
            <a:ln/>
          </p:spPr>
        </p:sp>
        <p:sp>
          <p:nvSpPr>
            <p:cNvPr name="AutoShape 33" id="33"/>
            <p:cNvSpPr/>
            <p:nvPr/>
          </p:nvSpPr>
          <p:spPr>
            <a:xfrm rot="0">
              <a:off x="689125" y="692781"/>
              <a:ext cx="74704" cy="74704"/>
            </a:xfrm>
            <a:prstGeom prst="ellipse">
              <a:avLst/>
            </a:prstGeom>
            <a:solidFill>
              <a:schemeClr val="accent1">
                <a:alpha val="60000"/>
              </a:schemeClr>
            </a:solidFill>
            <a:ln/>
          </p:spPr>
        </p:sp>
        <p:sp>
          <p:nvSpPr>
            <p:cNvPr name="AutoShape 34" id="34"/>
            <p:cNvSpPr/>
            <p:nvPr/>
          </p:nvSpPr>
          <p:spPr>
            <a:xfrm rot="0">
              <a:off x="799768" y="701751"/>
              <a:ext cx="69238" cy="69238"/>
            </a:xfrm>
            <a:prstGeom prst="ellipse">
              <a:avLst/>
            </a:prstGeom>
            <a:solidFill>
              <a:schemeClr val="accent1">
                <a:alpha val="40000"/>
              </a:schemeClr>
            </a:solidFill>
            <a:ln/>
          </p:spPr>
        </p:sp>
        <p:sp>
          <p:nvSpPr>
            <p:cNvPr name="AutoShape 35" id="35"/>
            <p:cNvSpPr/>
            <p:nvPr/>
          </p:nvSpPr>
          <p:spPr>
            <a:xfrm rot="0">
              <a:off x="904945" y="697618"/>
              <a:ext cx="65594" cy="65594"/>
            </a:xfrm>
            <a:prstGeom prst="ellipse">
              <a:avLst/>
            </a:prstGeom>
            <a:solidFill>
              <a:schemeClr val="accent1">
                <a:alpha val="20000"/>
              </a:schemeClr>
            </a:solidFill>
            <a:ln/>
          </p:spPr>
        </p:sp>
        <p:sp>
          <p:nvSpPr>
            <p:cNvPr name="TextBox 36" id="36"/>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安全压杆类型及背心式压杆结构展示</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grpSp>
        <p:nvGrpSpPr>
          <p:cNvPr name="Group 2" id="2"/>
          <p:cNvGrpSpPr/>
          <p:nvPr/>
        </p:nvGrpSpPr>
        <p:grpSpPr>
          <a:xfrm rot="0">
            <a:off x="5982796" y="3170591"/>
            <a:ext cx="5783287" cy="1172718"/>
            <a:chOff x="5982796" y="3170591"/>
            <a:chExt cx="5783287" cy="1172718"/>
          </a:xfrm>
        </p:grpSpPr>
        <p:sp>
          <p:nvSpPr>
            <p:cNvPr name="TextBox 3" id="3"/>
            <p:cNvSpPr txBox="true"/>
            <p:nvPr/>
          </p:nvSpPr>
          <p:spPr>
            <a:xfrm rot="0">
              <a:off x="5982796" y="3170591"/>
              <a:ext cx="4521094" cy="398526"/>
            </a:xfrm>
            <a:prstGeom prst="rect">
              <a:avLst/>
            </a:prstGeom>
            <a:ln/>
          </p:spPr>
          <p:txBody>
            <a:bodyPr anchor="t" rtlCol="false" lIns="114300" rIns="114300" tIns="57150" bIns="57150" anchorCtr="false" vert="horz" wrap="square">
              <a:spAutoFit/>
            </a:bodyPr>
            <a:lstStyle/>
            <a:p>
              <a:pPr>
                <a:lnSpc>
                  <a:spcPct val="77000"/>
                </a:lnSpc>
              </a:pPr>
              <a:r>
                <a:rPr lang="en-US" b="true" sz="2325">
                  <a:solidFill>
                    <a:schemeClr val="accent1">
                      <a:alpha val="100000"/>
                    </a:schemeClr>
                  </a:solidFill>
                  <a:latin typeface="Microsoft Yahei"/>
                  <a:ea typeface="Microsoft Yahei"/>
                  <a:cs typeface="Microsoft Yahei"/>
                </a:rPr>
                <a:t>有限元分析</a:t>
              </a:r>
            </a:p>
          </p:txBody>
        </p:sp>
        <p:sp>
          <p:nvSpPr>
            <p:cNvPr name="TextBox 4" id="4"/>
            <p:cNvSpPr txBox="true"/>
            <p:nvPr/>
          </p:nvSpPr>
          <p:spPr>
            <a:xfrm rot="0">
              <a:off x="5982796" y="3641126"/>
              <a:ext cx="5783287"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利用有限元分析方法对保险杠的结构进行了详细的分析和优化，以提高其性能和降低成本。</a:t>
              </a:r>
            </a:p>
          </p:txBody>
        </p:sp>
      </p:grpSp>
      <p:grpSp>
        <p:nvGrpSpPr>
          <p:cNvPr name="Group 5" id="5"/>
          <p:cNvGrpSpPr/>
          <p:nvPr/>
        </p:nvGrpSpPr>
        <p:grpSpPr>
          <a:xfrm rot="0">
            <a:off x="5982796" y="4823246"/>
            <a:ext cx="5783287" cy="1172718"/>
            <a:chOff x="5982796" y="4823246"/>
            <a:chExt cx="5783287" cy="1172718"/>
          </a:xfrm>
        </p:grpSpPr>
        <p:sp>
          <p:nvSpPr>
            <p:cNvPr name="TextBox 6" id="6"/>
            <p:cNvSpPr txBox="true"/>
            <p:nvPr/>
          </p:nvSpPr>
          <p:spPr>
            <a:xfrm rot="0">
              <a:off x="5982796" y="4823246"/>
              <a:ext cx="4521094" cy="398526"/>
            </a:xfrm>
            <a:prstGeom prst="rect">
              <a:avLst/>
            </a:prstGeom>
            <a:ln/>
          </p:spPr>
          <p:txBody>
            <a:bodyPr anchor="t" rtlCol="false" lIns="114300" rIns="114300" tIns="57150" bIns="57150" anchorCtr="false" vert="horz" wrap="square">
              <a:spAutoFit/>
            </a:bodyPr>
            <a:lstStyle/>
            <a:p>
              <a:pPr>
                <a:lnSpc>
                  <a:spcPct val="77000"/>
                </a:lnSpc>
              </a:pPr>
              <a:r>
                <a:rPr lang="en-US" b="true" sz="2325">
                  <a:solidFill>
                    <a:schemeClr val="accent1">
                      <a:alpha val="100000"/>
                    </a:schemeClr>
                  </a:solidFill>
                  <a:latin typeface="Microsoft Yahei"/>
                  <a:ea typeface="Microsoft Yahei"/>
                  <a:cs typeface="Microsoft Yahei"/>
                </a:rPr>
                <a:t>前提假设</a:t>
              </a:r>
            </a:p>
          </p:txBody>
        </p:sp>
        <p:sp>
          <p:nvSpPr>
            <p:cNvPr name="TextBox 7" id="7"/>
            <p:cNvSpPr txBox="true"/>
            <p:nvPr/>
          </p:nvSpPr>
          <p:spPr>
            <a:xfrm rot="0">
              <a:off x="5982796" y="5293781"/>
              <a:ext cx="5783287"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在数学建模过程中，假设保险杠的材料是均匀且连续的，忽略了其内部的缺陷和应力集中等因素对结果的影响。</a:t>
              </a:r>
            </a:p>
          </p:txBody>
        </p:sp>
      </p:grpSp>
      <p:sp>
        <p:nvSpPr>
          <p:cNvPr name="AutoShape 8" id="8"/>
          <p:cNvSpPr/>
          <p:nvPr/>
        </p:nvSpPr>
        <p:spPr>
          <a:xfrm rot="0">
            <a:off x="4805646" y="4913047"/>
            <a:ext cx="810236" cy="810236"/>
          </a:xfrm>
          <a:prstGeom prst="ellipse">
            <a:avLst/>
          </a:prstGeom>
          <a:solidFill>
            <a:schemeClr val="accent2">
              <a:alpha val="100000"/>
            </a:schemeClr>
          </a:solidFill>
          <a:ln/>
        </p:spPr>
      </p:sp>
      <p:grpSp>
        <p:nvGrpSpPr>
          <p:cNvPr name="Group 9" id="9"/>
          <p:cNvGrpSpPr/>
          <p:nvPr/>
        </p:nvGrpSpPr>
        <p:grpSpPr>
          <a:xfrm rot="0">
            <a:off x="5982796" y="1521950"/>
            <a:ext cx="5687135" cy="1172718"/>
            <a:chOff x="5982796" y="1521950"/>
            <a:chExt cx="5687135" cy="1172718"/>
          </a:xfrm>
        </p:grpSpPr>
        <p:sp>
          <p:nvSpPr>
            <p:cNvPr name="TextBox 10" id="10"/>
            <p:cNvSpPr txBox="true"/>
            <p:nvPr/>
          </p:nvSpPr>
          <p:spPr>
            <a:xfrm rot="0">
              <a:off x="5982796" y="1521950"/>
              <a:ext cx="4521094" cy="398526"/>
            </a:xfrm>
            <a:prstGeom prst="rect">
              <a:avLst/>
            </a:prstGeom>
            <a:ln/>
          </p:spPr>
          <p:txBody>
            <a:bodyPr anchor="t" rtlCol="false" lIns="114300" rIns="114300" tIns="57150" bIns="57150" anchorCtr="false" vert="horz" wrap="square">
              <a:spAutoFit/>
            </a:bodyPr>
            <a:lstStyle/>
            <a:p>
              <a:pPr>
                <a:lnSpc>
                  <a:spcPct val="77000"/>
                </a:lnSpc>
              </a:pPr>
              <a:r>
                <a:rPr lang="en-US" b="true" sz="2325">
                  <a:solidFill>
                    <a:schemeClr val="accent1">
                      <a:alpha val="100000"/>
                    </a:schemeClr>
                  </a:solidFill>
                  <a:latin typeface="Microsoft Yahei"/>
                  <a:ea typeface="Microsoft Yahei"/>
                  <a:cs typeface="Microsoft Yahei"/>
                </a:rPr>
                <a:t>动力学模型</a:t>
              </a:r>
            </a:p>
          </p:txBody>
        </p:sp>
        <p:sp>
          <p:nvSpPr>
            <p:cNvPr name="TextBox 11" id="11"/>
            <p:cNvSpPr txBox="true"/>
            <p:nvPr/>
          </p:nvSpPr>
          <p:spPr>
            <a:xfrm rot="0">
              <a:off x="5982796" y="1992485"/>
              <a:ext cx="5687135"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在建立保险杠的数学模型时，主要采用了动力学模型来分析其受力情况和运动状态。</a:t>
              </a:r>
            </a:p>
          </p:txBody>
        </p:sp>
      </p:grpSp>
      <p:sp>
        <p:nvSpPr>
          <p:cNvPr name="AutoShape 12" id="12"/>
          <p:cNvSpPr/>
          <p:nvPr/>
        </p:nvSpPr>
        <p:spPr>
          <a:xfrm rot="0">
            <a:off x="4805646" y="3272584"/>
            <a:ext cx="810236" cy="810236"/>
          </a:xfrm>
          <a:prstGeom prst="ellipse">
            <a:avLst/>
          </a:prstGeom>
          <a:solidFill>
            <a:schemeClr val="accent1">
              <a:alpha val="100000"/>
            </a:schemeClr>
          </a:solidFill>
          <a:ln/>
        </p:spPr>
      </p:sp>
      <p:sp>
        <p:nvSpPr>
          <p:cNvPr name="AutoShape 13" id="13"/>
          <p:cNvSpPr/>
          <p:nvPr/>
        </p:nvSpPr>
        <p:spPr>
          <a:xfrm rot="0">
            <a:off x="4805646" y="1611485"/>
            <a:ext cx="810236" cy="810236"/>
          </a:xfrm>
          <a:prstGeom prst="ellipse">
            <a:avLst/>
          </a:prstGeom>
          <a:solidFill>
            <a:schemeClr val="accent2">
              <a:alpha val="100000"/>
            </a:schemeClr>
          </a:solidFill>
          <a:ln/>
        </p:spPr>
      </p:sp>
      <p:sp>
        <p:nvSpPr>
          <p:cNvPr name="AutoShape 14" id="14"/>
          <p:cNvSpPr/>
          <p:nvPr/>
        </p:nvSpPr>
        <p:spPr>
          <a:xfrm rot="0">
            <a:off x="641457" y="1735931"/>
            <a:ext cx="3722789" cy="3981079"/>
          </a:xfrm>
          <a:prstGeom prst="rect">
            <a:avLst/>
          </a:prstGeom>
          <a:solidFill>
            <a:schemeClr val="accent1">
              <a:alpha val="94000"/>
            </a:schemeClr>
          </a:solidFill>
          <a:ln/>
        </p:spPr>
      </p:sp>
      <p:sp>
        <p:nvSpPr>
          <p:cNvPr name="Freeform 15" id="15"/>
          <p:cNvSpPr/>
          <p:nvPr/>
        </p:nvSpPr>
        <p:spPr>
          <a:xfrm rot="0">
            <a:off x="5014447" y="3486249"/>
            <a:ext cx="391670" cy="391670"/>
          </a:xfrm>
          <a:custGeom>
            <a:avLst/>
            <a:gdLst/>
            <a:ahLst/>
            <a:cxnLst/>
            <a:rect r="r" b="b" t="t" l="l"/>
            <a:pathLst>
              <a:path h="304800" w="304800">
                <a:moveTo>
                  <a:pt x="288693" y="85468"/>
                </a:moveTo>
                <a:lnTo>
                  <a:pt x="193700" y="180461"/>
                </a:lnTo>
                <a:lnTo>
                  <a:pt x="301971" y="180461"/>
                </a:lnTo>
                <a:cubicBezTo>
                  <a:pt x="303686" y="171298"/>
                  <a:pt x="304800" y="162001"/>
                  <a:pt x="304800" y="152400"/>
                </a:cubicBezTo>
                <a:cubicBezTo>
                  <a:pt x="304800" y="128273"/>
                  <a:pt x="298694" y="105747"/>
                  <a:pt x="288693" y="85468"/>
                </a:cubicBezTo>
                <a:close/>
                <a:moveTo>
                  <a:pt x="200549" y="145161"/>
                </a:moveTo>
                <a:lnTo>
                  <a:pt x="278682" y="67066"/>
                </a:lnTo>
                <a:cubicBezTo>
                  <a:pt x="260080" y="39643"/>
                  <a:pt x="232543" y="19241"/>
                  <a:pt x="200549" y="8525"/>
                </a:cubicBezTo>
                <a:lnTo>
                  <a:pt x="200549" y="145161"/>
                </a:lnTo>
                <a:close/>
                <a:moveTo>
                  <a:pt x="159525" y="200549"/>
                </a:moveTo>
                <a:lnTo>
                  <a:pt x="237677" y="278721"/>
                </a:lnTo>
                <a:cubicBezTo>
                  <a:pt x="265138" y="260156"/>
                  <a:pt x="285560" y="232581"/>
                  <a:pt x="296275" y="200549"/>
                </a:cubicBezTo>
                <a:lnTo>
                  <a:pt x="159525" y="200549"/>
                </a:lnTo>
                <a:close/>
                <a:moveTo>
                  <a:pt x="180432" y="111862"/>
                </a:moveTo>
                <a:lnTo>
                  <a:pt x="180432" y="2829"/>
                </a:lnTo>
                <a:cubicBezTo>
                  <a:pt x="171317" y="1133"/>
                  <a:pt x="162001" y="0"/>
                  <a:pt x="152400" y="0"/>
                </a:cubicBezTo>
                <a:cubicBezTo>
                  <a:pt x="128064" y="0"/>
                  <a:pt x="105366" y="6229"/>
                  <a:pt x="84963" y="16393"/>
                </a:cubicBezTo>
                <a:lnTo>
                  <a:pt x="180432" y="111862"/>
                </a:lnTo>
                <a:close/>
                <a:moveTo>
                  <a:pt x="124368" y="193853"/>
                </a:moveTo>
                <a:lnTo>
                  <a:pt x="124368" y="301981"/>
                </a:lnTo>
                <a:cubicBezTo>
                  <a:pt x="133483" y="303686"/>
                  <a:pt x="142799" y="304800"/>
                  <a:pt x="152400" y="304800"/>
                </a:cubicBezTo>
                <a:cubicBezTo>
                  <a:pt x="176508" y="304800"/>
                  <a:pt x="198987" y="298694"/>
                  <a:pt x="219266" y="288722"/>
                </a:cubicBezTo>
                <a:lnTo>
                  <a:pt x="124368" y="193853"/>
                </a:lnTo>
                <a:close/>
                <a:moveTo>
                  <a:pt x="104232" y="159763"/>
                </a:moveTo>
                <a:lnTo>
                  <a:pt x="26194" y="237792"/>
                </a:lnTo>
                <a:cubicBezTo>
                  <a:pt x="44758" y="265176"/>
                  <a:pt x="72276" y="285569"/>
                  <a:pt x="104232" y="296285"/>
                </a:cubicBezTo>
                <a:lnTo>
                  <a:pt x="104232" y="159763"/>
                </a:lnTo>
                <a:close/>
                <a:moveTo>
                  <a:pt x="2829" y="124368"/>
                </a:moveTo>
                <a:cubicBezTo>
                  <a:pt x="1133" y="133483"/>
                  <a:pt x="0" y="142799"/>
                  <a:pt x="0" y="152400"/>
                </a:cubicBezTo>
                <a:cubicBezTo>
                  <a:pt x="0" y="176584"/>
                  <a:pt x="6144" y="199130"/>
                  <a:pt x="16145" y="219408"/>
                </a:cubicBezTo>
                <a:lnTo>
                  <a:pt x="111195" y="124358"/>
                </a:lnTo>
                <a:lnTo>
                  <a:pt x="2829" y="124358"/>
                </a:lnTo>
                <a:close/>
                <a:moveTo>
                  <a:pt x="66637" y="26489"/>
                </a:moveTo>
                <a:cubicBezTo>
                  <a:pt x="39443" y="45053"/>
                  <a:pt x="19183" y="72428"/>
                  <a:pt x="8525" y="104232"/>
                </a:cubicBezTo>
                <a:lnTo>
                  <a:pt x="144389" y="104232"/>
                </a:lnTo>
                <a:lnTo>
                  <a:pt x="66637" y="26489"/>
                </a:lnTo>
                <a:close/>
              </a:path>
            </a:pathLst>
          </a:custGeom>
          <a:solidFill>
            <a:srgbClr val="FFFFFF">
              <a:alpha val="100000"/>
            </a:srgbClr>
          </a:solidFill>
          <a:ln/>
        </p:spPr>
      </p:sp>
      <p:sp>
        <p:nvSpPr>
          <p:cNvPr name="Freeform 16" id="16"/>
          <p:cNvSpPr/>
          <p:nvPr/>
        </p:nvSpPr>
        <p:spPr>
          <a:xfrm rot="0">
            <a:off x="5014447" y="1795508"/>
            <a:ext cx="391670" cy="391670"/>
          </a:xfrm>
          <a:custGeom>
            <a:avLst/>
            <a:gdLst/>
            <a:ahLst/>
            <a:cxnLst/>
            <a:rect r="r" b="b" t="t" l="l"/>
            <a:pathLst>
              <a:path h="304800" w="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a:ln/>
        </p:spPr>
      </p:sp>
      <p:sp>
        <p:nvSpPr>
          <p:cNvPr name="Freeform 17" id="17"/>
          <p:cNvSpPr/>
          <p:nvPr/>
        </p:nvSpPr>
        <p:spPr>
          <a:xfrm rot="0">
            <a:off x="5026640" y="5128951"/>
            <a:ext cx="378428" cy="378428"/>
          </a:xfrm>
          <a:custGeom>
            <a:avLst/>
            <a:gdLst/>
            <a:ahLst/>
            <a:cxnLst/>
            <a:rect r="r" b="b" t="t" l="l"/>
            <a:pathLst>
              <a:path h="304800" w="304800">
                <a:moveTo>
                  <a:pt x="209550" y="0"/>
                </a:moveTo>
                <a:cubicBezTo>
                  <a:pt x="156943" y="0"/>
                  <a:pt x="114300" y="42643"/>
                  <a:pt x="114300" y="95250"/>
                </a:cubicBezTo>
                <a:cubicBezTo>
                  <a:pt x="114300" y="101213"/>
                  <a:pt x="114852" y="107042"/>
                  <a:pt x="115900" y="112700"/>
                </a:cubicBezTo>
                <a:lnTo>
                  <a:pt x="0" y="228600"/>
                </a:lnTo>
                <a:lnTo>
                  <a:pt x="0" y="285750"/>
                </a:lnTo>
                <a:cubicBezTo>
                  <a:pt x="0" y="296275"/>
                  <a:pt x="8525" y="304800"/>
                  <a:pt x="19050" y="304800"/>
                </a:cubicBezTo>
                <a:lnTo>
                  <a:pt x="38100" y="304800"/>
                </a:lnTo>
                <a:lnTo>
                  <a:pt x="38100" y="285750"/>
                </a:lnTo>
                <a:lnTo>
                  <a:pt x="76200" y="285750"/>
                </a:lnTo>
                <a:lnTo>
                  <a:pt x="76200" y="247650"/>
                </a:lnTo>
                <a:lnTo>
                  <a:pt x="114300" y="247650"/>
                </a:lnTo>
                <a:lnTo>
                  <a:pt x="114300" y="209550"/>
                </a:lnTo>
                <a:lnTo>
                  <a:pt x="152400" y="209550"/>
                </a:lnTo>
                <a:lnTo>
                  <a:pt x="177117" y="184833"/>
                </a:lnTo>
                <a:cubicBezTo>
                  <a:pt x="187242" y="188500"/>
                  <a:pt x="198158" y="190500"/>
                  <a:pt x="209550" y="190500"/>
                </a:cubicBezTo>
                <a:cubicBezTo>
                  <a:pt x="262157" y="190500"/>
                  <a:pt x="304800" y="147857"/>
                  <a:pt x="304800" y="95250"/>
                </a:cubicBezTo>
                <a:cubicBezTo>
                  <a:pt x="304800" y="42643"/>
                  <a:pt x="262157" y="0"/>
                  <a:pt x="209550" y="0"/>
                </a:cubicBezTo>
                <a:close/>
                <a:moveTo>
                  <a:pt x="238087" y="95288"/>
                </a:moveTo>
                <a:cubicBezTo>
                  <a:pt x="222304" y="95288"/>
                  <a:pt x="209512" y="82496"/>
                  <a:pt x="209512" y="66713"/>
                </a:cubicBezTo>
                <a:cubicBezTo>
                  <a:pt x="209512" y="50930"/>
                  <a:pt x="222304" y="38138"/>
                  <a:pt x="238087" y="38138"/>
                </a:cubicBezTo>
                <a:cubicBezTo>
                  <a:pt x="253870" y="38138"/>
                  <a:pt x="266662" y="50930"/>
                  <a:pt x="266662" y="66713"/>
                </a:cubicBezTo>
                <a:cubicBezTo>
                  <a:pt x="266662" y="82496"/>
                  <a:pt x="253870" y="95288"/>
                  <a:pt x="238087" y="95288"/>
                </a:cubicBezTo>
                <a:close/>
              </a:path>
            </a:pathLst>
          </a:custGeom>
          <a:solidFill>
            <a:srgbClr val="FFFFFF">
              <a:alpha val="100000"/>
            </a:srgbClr>
          </a:solidFill>
          <a:ln/>
        </p:spPr>
      </p:sp>
      <p:pic>
        <p:nvPicPr>
          <p:cNvPr name="Picture 18" id="18"/>
          <p:cNvPicPr>
            <a:picLocks noChangeAspect="true"/>
          </p:cNvPicPr>
          <p:nvPr/>
        </p:nvPicPr>
        <p:blipFill>
          <a:blip r:embed="rId3">
            <a:alphaModFix amt="100000"/>
          </a:blip>
          <a:srcRect l="15606" r="15606"/>
          <a:stretch>
            <a:fillRect/>
          </a:stretch>
        </p:blipFill>
        <p:spPr>
          <a:xfrm rot="0">
            <a:off x="641457" y="1883900"/>
            <a:ext cx="3722788" cy="3671084"/>
          </a:xfrm>
          <a:prstGeom prst="rect">
            <a:avLst/>
          </a:prstGeom>
        </p:spPr>
      </p:pic>
      <p:grpSp>
        <p:nvGrpSpPr>
          <p:cNvPr name="Group 19" id="19"/>
          <p:cNvGrpSpPr/>
          <p:nvPr/>
        </p:nvGrpSpPr>
        <p:grpSpPr>
          <a:xfrm rot="0">
            <a:off x="454963" y="93878"/>
            <a:ext cx="10641129" cy="914400"/>
            <a:chOff x="454963" y="93878"/>
            <a:chExt cx="10641129" cy="914400"/>
          </a:xfrm>
        </p:grpSpPr>
        <p:sp>
          <p:nvSpPr>
            <p:cNvPr name="AutoShape 20" id="20"/>
            <p:cNvSpPr/>
            <p:nvPr/>
          </p:nvSpPr>
          <p:spPr>
            <a:xfrm rot="0">
              <a:off x="454963" y="331168"/>
              <a:ext cx="84147" cy="84147"/>
            </a:xfrm>
            <a:prstGeom prst="ellipse">
              <a:avLst/>
            </a:prstGeom>
            <a:solidFill>
              <a:schemeClr val="accent1">
                <a:alpha val="100000"/>
              </a:schemeClr>
            </a:solidFill>
            <a:ln/>
          </p:spPr>
        </p:sp>
        <p:sp>
          <p:nvSpPr>
            <p:cNvPr name="AutoShape 21" id="21"/>
            <p:cNvSpPr/>
            <p:nvPr/>
          </p:nvSpPr>
          <p:spPr>
            <a:xfrm rot="0">
              <a:off x="575049" y="337743"/>
              <a:ext cx="78137" cy="78137"/>
            </a:xfrm>
            <a:prstGeom prst="ellipse">
              <a:avLst/>
            </a:prstGeom>
            <a:solidFill>
              <a:schemeClr val="accent1">
                <a:alpha val="80000"/>
              </a:schemeClr>
            </a:solidFill>
            <a:ln/>
          </p:spPr>
        </p:sp>
        <p:sp>
          <p:nvSpPr>
            <p:cNvPr name="AutoShape 22" id="22"/>
            <p:cNvSpPr/>
            <p:nvPr/>
          </p:nvSpPr>
          <p:spPr>
            <a:xfrm rot="0">
              <a:off x="689125" y="339460"/>
              <a:ext cx="74704" cy="74704"/>
            </a:xfrm>
            <a:prstGeom prst="ellipse">
              <a:avLst/>
            </a:prstGeom>
            <a:solidFill>
              <a:schemeClr val="accent1">
                <a:alpha val="60000"/>
              </a:schemeClr>
            </a:solidFill>
            <a:ln/>
          </p:spPr>
        </p:sp>
        <p:sp>
          <p:nvSpPr>
            <p:cNvPr name="AutoShape 23" id="23"/>
            <p:cNvSpPr/>
            <p:nvPr/>
          </p:nvSpPr>
          <p:spPr>
            <a:xfrm rot="0">
              <a:off x="799768" y="348430"/>
              <a:ext cx="69238" cy="69238"/>
            </a:xfrm>
            <a:prstGeom prst="ellipse">
              <a:avLst/>
            </a:prstGeom>
            <a:solidFill>
              <a:schemeClr val="accent1">
                <a:alpha val="40000"/>
              </a:schemeClr>
            </a:solidFill>
            <a:ln/>
          </p:spPr>
        </p:sp>
        <p:sp>
          <p:nvSpPr>
            <p:cNvPr name="AutoShape 24" id="24"/>
            <p:cNvSpPr/>
            <p:nvPr/>
          </p:nvSpPr>
          <p:spPr>
            <a:xfrm rot="0">
              <a:off x="904945" y="344297"/>
              <a:ext cx="65594" cy="65594"/>
            </a:xfrm>
            <a:prstGeom prst="ellipse">
              <a:avLst/>
            </a:prstGeom>
            <a:solidFill>
              <a:schemeClr val="accent1">
                <a:alpha val="20000"/>
              </a:schemeClr>
            </a:solidFill>
            <a:ln/>
          </p:spPr>
        </p:sp>
        <p:sp>
          <p:nvSpPr>
            <p:cNvPr name="AutoShape 25" id="25"/>
            <p:cNvSpPr/>
            <p:nvPr/>
          </p:nvSpPr>
          <p:spPr>
            <a:xfrm rot="0">
              <a:off x="454963" y="448942"/>
              <a:ext cx="84147" cy="84147"/>
            </a:xfrm>
            <a:prstGeom prst="ellipse">
              <a:avLst/>
            </a:prstGeom>
            <a:solidFill>
              <a:schemeClr val="accent1">
                <a:alpha val="100000"/>
              </a:schemeClr>
            </a:solidFill>
            <a:ln/>
          </p:spPr>
        </p:sp>
        <p:sp>
          <p:nvSpPr>
            <p:cNvPr name="AutoShape 26" id="26"/>
            <p:cNvSpPr/>
            <p:nvPr/>
          </p:nvSpPr>
          <p:spPr>
            <a:xfrm rot="0">
              <a:off x="575049" y="455517"/>
              <a:ext cx="78137" cy="78137"/>
            </a:xfrm>
            <a:prstGeom prst="ellipse">
              <a:avLst/>
            </a:prstGeom>
            <a:solidFill>
              <a:schemeClr val="accent1">
                <a:alpha val="80000"/>
              </a:schemeClr>
            </a:solidFill>
            <a:ln/>
          </p:spPr>
        </p:sp>
        <p:sp>
          <p:nvSpPr>
            <p:cNvPr name="AutoShape 27" id="27"/>
            <p:cNvSpPr/>
            <p:nvPr/>
          </p:nvSpPr>
          <p:spPr>
            <a:xfrm rot="0">
              <a:off x="689125" y="457233"/>
              <a:ext cx="74704" cy="74704"/>
            </a:xfrm>
            <a:prstGeom prst="ellipse">
              <a:avLst/>
            </a:prstGeom>
            <a:solidFill>
              <a:schemeClr val="accent1">
                <a:alpha val="60000"/>
              </a:schemeClr>
            </a:solidFill>
            <a:ln/>
          </p:spPr>
        </p:sp>
        <p:sp>
          <p:nvSpPr>
            <p:cNvPr name="AutoShape 28" id="28"/>
            <p:cNvSpPr/>
            <p:nvPr/>
          </p:nvSpPr>
          <p:spPr>
            <a:xfrm rot="0">
              <a:off x="799768" y="466203"/>
              <a:ext cx="69238" cy="69238"/>
            </a:xfrm>
            <a:prstGeom prst="ellipse">
              <a:avLst/>
            </a:prstGeom>
            <a:solidFill>
              <a:schemeClr val="accent1">
                <a:alpha val="40000"/>
              </a:schemeClr>
            </a:solidFill>
            <a:ln/>
          </p:spPr>
        </p:sp>
        <p:sp>
          <p:nvSpPr>
            <p:cNvPr name="AutoShape 29" id="29"/>
            <p:cNvSpPr/>
            <p:nvPr/>
          </p:nvSpPr>
          <p:spPr>
            <a:xfrm rot="0">
              <a:off x="904945" y="462070"/>
              <a:ext cx="65594" cy="65594"/>
            </a:xfrm>
            <a:prstGeom prst="ellipse">
              <a:avLst/>
            </a:prstGeom>
            <a:solidFill>
              <a:schemeClr val="accent1">
                <a:alpha val="20000"/>
              </a:schemeClr>
            </a:solidFill>
            <a:ln/>
          </p:spPr>
        </p:sp>
        <p:sp>
          <p:nvSpPr>
            <p:cNvPr name="AutoShape 30" id="30"/>
            <p:cNvSpPr/>
            <p:nvPr/>
          </p:nvSpPr>
          <p:spPr>
            <a:xfrm rot="0">
              <a:off x="454963" y="566715"/>
              <a:ext cx="84147" cy="84147"/>
            </a:xfrm>
            <a:prstGeom prst="ellipse">
              <a:avLst/>
            </a:prstGeom>
            <a:solidFill>
              <a:schemeClr val="accent1">
                <a:alpha val="100000"/>
              </a:schemeClr>
            </a:solidFill>
            <a:ln/>
          </p:spPr>
        </p:sp>
        <p:sp>
          <p:nvSpPr>
            <p:cNvPr name="AutoShape 31" id="31"/>
            <p:cNvSpPr/>
            <p:nvPr/>
          </p:nvSpPr>
          <p:spPr>
            <a:xfrm rot="0">
              <a:off x="575049" y="573291"/>
              <a:ext cx="78137" cy="78137"/>
            </a:xfrm>
            <a:prstGeom prst="ellipse">
              <a:avLst/>
            </a:prstGeom>
            <a:solidFill>
              <a:schemeClr val="accent1">
                <a:alpha val="80000"/>
              </a:schemeClr>
            </a:solidFill>
            <a:ln/>
          </p:spPr>
        </p:sp>
        <p:sp>
          <p:nvSpPr>
            <p:cNvPr name="AutoShape 32" id="32"/>
            <p:cNvSpPr/>
            <p:nvPr/>
          </p:nvSpPr>
          <p:spPr>
            <a:xfrm rot="0">
              <a:off x="689125" y="575007"/>
              <a:ext cx="74704" cy="74704"/>
            </a:xfrm>
            <a:prstGeom prst="ellipse">
              <a:avLst/>
            </a:prstGeom>
            <a:solidFill>
              <a:schemeClr val="accent1">
                <a:alpha val="60000"/>
              </a:schemeClr>
            </a:solidFill>
            <a:ln/>
          </p:spPr>
        </p:sp>
        <p:sp>
          <p:nvSpPr>
            <p:cNvPr name="AutoShape 33" id="33"/>
            <p:cNvSpPr/>
            <p:nvPr/>
          </p:nvSpPr>
          <p:spPr>
            <a:xfrm rot="0">
              <a:off x="799768" y="583977"/>
              <a:ext cx="69238" cy="69238"/>
            </a:xfrm>
            <a:prstGeom prst="ellipse">
              <a:avLst/>
            </a:prstGeom>
            <a:solidFill>
              <a:schemeClr val="accent1">
                <a:alpha val="40000"/>
              </a:schemeClr>
            </a:solidFill>
            <a:ln/>
          </p:spPr>
        </p:sp>
        <p:sp>
          <p:nvSpPr>
            <p:cNvPr name="AutoShape 34" id="34"/>
            <p:cNvSpPr/>
            <p:nvPr/>
          </p:nvSpPr>
          <p:spPr>
            <a:xfrm rot="0">
              <a:off x="904945" y="579844"/>
              <a:ext cx="65594" cy="65594"/>
            </a:xfrm>
            <a:prstGeom prst="ellipse">
              <a:avLst/>
            </a:prstGeom>
            <a:solidFill>
              <a:schemeClr val="accent1">
                <a:alpha val="20000"/>
              </a:schemeClr>
            </a:solidFill>
            <a:ln/>
          </p:spPr>
        </p:sp>
        <p:sp>
          <p:nvSpPr>
            <p:cNvPr name="AutoShape 35" id="35"/>
            <p:cNvSpPr/>
            <p:nvPr/>
          </p:nvSpPr>
          <p:spPr>
            <a:xfrm rot="0">
              <a:off x="454963" y="684489"/>
              <a:ext cx="84147" cy="84147"/>
            </a:xfrm>
            <a:prstGeom prst="ellipse">
              <a:avLst/>
            </a:prstGeom>
            <a:solidFill>
              <a:schemeClr val="accent1">
                <a:alpha val="100000"/>
              </a:schemeClr>
            </a:solidFill>
            <a:ln/>
          </p:spPr>
        </p:sp>
        <p:sp>
          <p:nvSpPr>
            <p:cNvPr name="AutoShape 36" id="36"/>
            <p:cNvSpPr/>
            <p:nvPr/>
          </p:nvSpPr>
          <p:spPr>
            <a:xfrm rot="0">
              <a:off x="575049" y="691064"/>
              <a:ext cx="78137" cy="78137"/>
            </a:xfrm>
            <a:prstGeom prst="ellipse">
              <a:avLst/>
            </a:prstGeom>
            <a:solidFill>
              <a:schemeClr val="accent1">
                <a:alpha val="80000"/>
              </a:schemeClr>
            </a:solidFill>
            <a:ln/>
          </p:spPr>
        </p:sp>
        <p:sp>
          <p:nvSpPr>
            <p:cNvPr name="AutoShape 37" id="37"/>
            <p:cNvSpPr/>
            <p:nvPr/>
          </p:nvSpPr>
          <p:spPr>
            <a:xfrm rot="0">
              <a:off x="689125" y="692781"/>
              <a:ext cx="74704" cy="74704"/>
            </a:xfrm>
            <a:prstGeom prst="ellipse">
              <a:avLst/>
            </a:prstGeom>
            <a:solidFill>
              <a:schemeClr val="accent1">
                <a:alpha val="60000"/>
              </a:schemeClr>
            </a:solidFill>
            <a:ln/>
          </p:spPr>
        </p:sp>
        <p:sp>
          <p:nvSpPr>
            <p:cNvPr name="AutoShape 38" id="38"/>
            <p:cNvSpPr/>
            <p:nvPr/>
          </p:nvSpPr>
          <p:spPr>
            <a:xfrm rot="0">
              <a:off x="799768" y="701751"/>
              <a:ext cx="69238" cy="69238"/>
            </a:xfrm>
            <a:prstGeom prst="ellipse">
              <a:avLst/>
            </a:prstGeom>
            <a:solidFill>
              <a:schemeClr val="accent1">
                <a:alpha val="40000"/>
              </a:schemeClr>
            </a:solidFill>
            <a:ln/>
          </p:spPr>
        </p:sp>
        <p:sp>
          <p:nvSpPr>
            <p:cNvPr name="AutoShape 39" id="39"/>
            <p:cNvSpPr/>
            <p:nvPr/>
          </p:nvSpPr>
          <p:spPr>
            <a:xfrm rot="0">
              <a:off x="904945" y="697618"/>
              <a:ext cx="65594" cy="65594"/>
            </a:xfrm>
            <a:prstGeom prst="ellipse">
              <a:avLst/>
            </a:prstGeom>
            <a:solidFill>
              <a:schemeClr val="accent1">
                <a:alpha val="20000"/>
              </a:schemeClr>
            </a:solidFill>
            <a:ln/>
          </p:spPr>
        </p:sp>
        <p:sp>
          <p:nvSpPr>
            <p:cNvPr name="TextBox 40" id="40"/>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数学建模基础与前提假设</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20042" r="20042"/>
          <a:stretch>
            <a:fillRect/>
          </a:stretch>
        </p:blipFill>
        <p:spPr>
          <a:xfrm rot="0">
            <a:off x="454963" y="1569535"/>
            <a:ext cx="4219249" cy="4219249"/>
          </a:xfrm>
          <a:prstGeom prst="ellipse">
            <a:avLst/>
          </a:prstGeom>
        </p:spPr>
      </p:pic>
      <p:grpSp>
        <p:nvGrpSpPr>
          <p:cNvPr name="Group 3" id="3"/>
          <p:cNvGrpSpPr/>
          <p:nvPr/>
        </p:nvGrpSpPr>
        <p:grpSpPr>
          <a:xfrm rot="0">
            <a:off x="5163133" y="1294832"/>
            <a:ext cx="6264882" cy="1468186"/>
            <a:chOff x="5163133" y="1294832"/>
            <a:chExt cx="6264882" cy="1468186"/>
          </a:xfrm>
        </p:grpSpPr>
        <p:sp>
          <p:nvSpPr>
            <p:cNvPr name="AutoShape 4" id="4"/>
            <p:cNvSpPr/>
            <p:nvPr/>
          </p:nvSpPr>
          <p:spPr>
            <a:xfrm rot="0">
              <a:off x="5328795" y="1294832"/>
              <a:ext cx="6099220" cy="1468186"/>
            </a:xfrm>
            <a:prstGeom prst="rect">
              <a:avLst/>
            </a:prstGeom>
            <a:solidFill>
              <a:schemeClr val="accent2">
                <a:alpha val="100000"/>
              </a:schemeClr>
            </a:solidFill>
            <a:ln/>
          </p:spPr>
        </p:sp>
        <p:sp>
          <p:nvSpPr>
            <p:cNvPr name="TextBox 5" id="5"/>
            <p:cNvSpPr txBox="true"/>
            <p:nvPr/>
          </p:nvSpPr>
          <p:spPr>
            <a:xfrm rot="0">
              <a:off x="5632910" y="1424361"/>
              <a:ext cx="3055242" cy="398526"/>
            </a:xfrm>
            <a:prstGeom prst="rect">
              <a:avLst/>
            </a:prstGeom>
            <a:ln/>
          </p:spPr>
          <p:txBody>
            <a:bodyPr anchor="t" rtlCol="false" lIns="114300" rIns="114300" tIns="57150" bIns="57150" anchorCtr="false" vert="horz" wrap="square">
              <a:spAutoFit/>
            </a:bodyPr>
            <a:lstStyle/>
            <a:p>
              <a:pPr>
                <a:lnSpc>
                  <a:spcPct val="77000"/>
                </a:lnSpc>
                <a:spcBef>
                  <a:spcPts val="450"/>
                </a:spcBef>
              </a:pPr>
              <a:r>
                <a:rPr lang="en-US" b="true" sz="2325">
                  <a:solidFill>
                    <a:srgbClr val="FFFFFF">
                      <a:alpha val="100000"/>
                    </a:srgbClr>
                  </a:solidFill>
                  <a:latin typeface="Microsoft Yahei"/>
                  <a:ea typeface="Microsoft Yahei"/>
                  <a:cs typeface="Microsoft Yahei"/>
                </a:rPr>
                <a:t>过山车参数</a:t>
              </a:r>
            </a:p>
          </p:txBody>
        </p:sp>
        <p:sp>
          <p:nvSpPr>
            <p:cNvPr name="TextBox 6" id="6"/>
            <p:cNvSpPr txBox="true"/>
            <p:nvPr/>
          </p:nvSpPr>
          <p:spPr>
            <a:xfrm rot="0">
              <a:off x="5632910" y="1910708"/>
              <a:ext cx="5568066"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rgbClr val="FFFFFF">
                      <a:alpha val="100000"/>
                    </a:srgbClr>
                  </a:solidFill>
                  <a:latin typeface="Microsoft Yahei"/>
                  <a:ea typeface="Microsoft Yahei"/>
                  <a:cs typeface="Microsoft Yahei"/>
                </a:rPr>
                <a:t>在数学模型中，需要输入过山车的各项参数，如质量、速度、加速度等，以便进行准确的模拟和分析。</a:t>
              </a:r>
            </a:p>
          </p:txBody>
        </p:sp>
        <p:sp>
          <p:nvSpPr>
            <p:cNvPr name="AutoShape 7" id="7"/>
            <p:cNvSpPr/>
            <p:nvPr/>
          </p:nvSpPr>
          <p:spPr>
            <a:xfrm rot="0">
              <a:off x="5163133" y="1294832"/>
              <a:ext cx="165663" cy="1468186"/>
            </a:xfrm>
            <a:prstGeom prst="rect">
              <a:avLst/>
            </a:prstGeom>
            <a:solidFill>
              <a:schemeClr val="accent1">
                <a:alpha val="100000"/>
              </a:schemeClr>
            </a:solidFill>
            <a:ln/>
          </p:spPr>
        </p:sp>
      </p:grpSp>
      <p:grpSp>
        <p:nvGrpSpPr>
          <p:cNvPr name="Group 8" id="8"/>
          <p:cNvGrpSpPr/>
          <p:nvPr/>
        </p:nvGrpSpPr>
        <p:grpSpPr>
          <a:xfrm rot="0">
            <a:off x="5163133" y="2945066"/>
            <a:ext cx="6264882" cy="1468186"/>
            <a:chOff x="5163133" y="2945066"/>
            <a:chExt cx="6264882" cy="1468186"/>
          </a:xfrm>
        </p:grpSpPr>
        <p:sp>
          <p:nvSpPr>
            <p:cNvPr name="AutoShape 9" id="9"/>
            <p:cNvSpPr/>
            <p:nvPr/>
          </p:nvSpPr>
          <p:spPr>
            <a:xfrm rot="0">
              <a:off x="5328795" y="2945066"/>
              <a:ext cx="6099220" cy="1468186"/>
            </a:xfrm>
            <a:prstGeom prst="rect">
              <a:avLst/>
            </a:prstGeom>
            <a:solidFill>
              <a:schemeClr val="accent2">
                <a:alpha val="100000"/>
              </a:schemeClr>
            </a:solidFill>
            <a:ln/>
          </p:spPr>
        </p:sp>
        <p:sp>
          <p:nvSpPr>
            <p:cNvPr name="TextBox 10" id="10"/>
            <p:cNvSpPr txBox="true"/>
            <p:nvPr/>
          </p:nvSpPr>
          <p:spPr>
            <a:xfrm rot="0">
              <a:off x="5632910" y="3074595"/>
              <a:ext cx="3055242" cy="398526"/>
            </a:xfrm>
            <a:prstGeom prst="rect">
              <a:avLst/>
            </a:prstGeom>
            <a:ln/>
          </p:spPr>
          <p:txBody>
            <a:bodyPr anchor="t" rtlCol="false" lIns="114300" rIns="114300" tIns="57150" bIns="57150" anchorCtr="false" vert="horz" wrap="square">
              <a:spAutoFit/>
            </a:bodyPr>
            <a:lstStyle/>
            <a:p>
              <a:pPr>
                <a:lnSpc>
                  <a:spcPct val="77000"/>
                </a:lnSpc>
                <a:spcBef>
                  <a:spcPts val="450"/>
                </a:spcBef>
              </a:pPr>
              <a:r>
                <a:rPr lang="en-US" b="true" sz="2325">
                  <a:solidFill>
                    <a:srgbClr val="FFFFFF">
                      <a:alpha val="100000"/>
                    </a:srgbClr>
                  </a:solidFill>
                  <a:latin typeface="Microsoft Yahei"/>
                  <a:ea typeface="Microsoft Yahei"/>
                  <a:cs typeface="Microsoft Yahei"/>
                </a:rPr>
                <a:t>乘客信息</a:t>
              </a:r>
            </a:p>
          </p:txBody>
        </p:sp>
        <p:sp>
          <p:nvSpPr>
            <p:cNvPr name="TextBox 11" id="11"/>
            <p:cNvSpPr txBox="true"/>
            <p:nvPr/>
          </p:nvSpPr>
          <p:spPr>
            <a:xfrm rot="0">
              <a:off x="5632910" y="3560941"/>
              <a:ext cx="5568066"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rgbClr val="FFFFFF">
                      <a:alpha val="100000"/>
                    </a:srgbClr>
                  </a:solidFill>
                  <a:latin typeface="Microsoft Yahei"/>
                  <a:ea typeface="Microsoft Yahei"/>
                  <a:cs typeface="Microsoft Yahei"/>
                </a:rPr>
                <a:t>为了更好地评估保险杠的性能，还需要输入乘客的身高、体重等信息，以便根据实际情况调整保险杠的设计。</a:t>
              </a:r>
            </a:p>
          </p:txBody>
        </p:sp>
        <p:sp>
          <p:nvSpPr>
            <p:cNvPr name="AutoShape 12" id="12"/>
            <p:cNvSpPr/>
            <p:nvPr/>
          </p:nvSpPr>
          <p:spPr>
            <a:xfrm rot="0">
              <a:off x="5163133" y="2945066"/>
              <a:ext cx="165663" cy="1468186"/>
            </a:xfrm>
            <a:prstGeom prst="rect">
              <a:avLst/>
            </a:prstGeom>
            <a:solidFill>
              <a:schemeClr val="accent1">
                <a:alpha val="100000"/>
              </a:schemeClr>
            </a:solidFill>
            <a:ln/>
          </p:spPr>
        </p:sp>
      </p:grpSp>
      <p:grpSp>
        <p:nvGrpSpPr>
          <p:cNvPr name="Group 13" id="13"/>
          <p:cNvGrpSpPr/>
          <p:nvPr/>
        </p:nvGrpSpPr>
        <p:grpSpPr>
          <a:xfrm rot="0">
            <a:off x="5163133" y="4595300"/>
            <a:ext cx="6264882" cy="1468186"/>
            <a:chOff x="5163133" y="4595300"/>
            <a:chExt cx="6264882" cy="1468186"/>
          </a:xfrm>
        </p:grpSpPr>
        <p:sp>
          <p:nvSpPr>
            <p:cNvPr name="AutoShape 14" id="14"/>
            <p:cNvSpPr/>
            <p:nvPr/>
          </p:nvSpPr>
          <p:spPr>
            <a:xfrm rot="0">
              <a:off x="5328795" y="4595300"/>
              <a:ext cx="6099220" cy="1468186"/>
            </a:xfrm>
            <a:prstGeom prst="rect">
              <a:avLst/>
            </a:prstGeom>
            <a:solidFill>
              <a:schemeClr val="accent2">
                <a:alpha val="100000"/>
              </a:schemeClr>
            </a:solidFill>
            <a:ln/>
          </p:spPr>
        </p:sp>
        <p:sp>
          <p:nvSpPr>
            <p:cNvPr name="TextBox 15" id="15"/>
            <p:cNvSpPr txBox="true"/>
            <p:nvPr/>
          </p:nvSpPr>
          <p:spPr>
            <a:xfrm rot="0">
              <a:off x="5632910" y="4724828"/>
              <a:ext cx="3055242" cy="398526"/>
            </a:xfrm>
            <a:prstGeom prst="rect">
              <a:avLst/>
            </a:prstGeom>
            <a:ln/>
          </p:spPr>
          <p:txBody>
            <a:bodyPr anchor="t" rtlCol="false" lIns="114300" rIns="114300" tIns="57150" bIns="57150" anchorCtr="false" vert="horz" wrap="square">
              <a:spAutoFit/>
            </a:bodyPr>
            <a:lstStyle/>
            <a:p>
              <a:pPr>
                <a:lnSpc>
                  <a:spcPct val="77000"/>
                </a:lnSpc>
                <a:spcBef>
                  <a:spcPts val="450"/>
                </a:spcBef>
              </a:pPr>
              <a:r>
                <a:rPr lang="en-US" b="true" sz="2325">
                  <a:solidFill>
                    <a:srgbClr val="FFFFFF">
                      <a:alpha val="100000"/>
                    </a:srgbClr>
                  </a:solidFill>
                  <a:latin typeface="Microsoft Yahei"/>
                  <a:ea typeface="Microsoft Yahei"/>
                  <a:cs typeface="Microsoft Yahei"/>
                </a:rPr>
                <a:t>环境条件</a:t>
              </a:r>
            </a:p>
          </p:txBody>
        </p:sp>
        <p:sp>
          <p:nvSpPr>
            <p:cNvPr name="TextBox 16" id="16"/>
            <p:cNvSpPr txBox="true"/>
            <p:nvPr/>
          </p:nvSpPr>
          <p:spPr>
            <a:xfrm rot="0">
              <a:off x="5632910" y="5211175"/>
              <a:ext cx="5568066"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rgbClr val="FFFFFF">
                      <a:alpha val="100000"/>
                    </a:srgbClr>
                  </a:solidFill>
                  <a:latin typeface="Microsoft Yahei"/>
                  <a:ea typeface="Microsoft Yahei"/>
                  <a:cs typeface="Microsoft Yahei"/>
                </a:rPr>
                <a:t>在数学模型中，还需要考虑环境条件对保险杠性能的影响，如温度、湿度等因素。</a:t>
              </a:r>
            </a:p>
          </p:txBody>
        </p:sp>
        <p:sp>
          <p:nvSpPr>
            <p:cNvPr name="AutoShape 17" id="17"/>
            <p:cNvSpPr/>
            <p:nvPr/>
          </p:nvSpPr>
          <p:spPr>
            <a:xfrm rot="0">
              <a:off x="5163133" y="4595300"/>
              <a:ext cx="165663" cy="1468186"/>
            </a:xfrm>
            <a:prstGeom prst="rect">
              <a:avLst/>
            </a:prstGeom>
            <a:solidFill>
              <a:schemeClr val="accent1">
                <a:alpha val="100000"/>
              </a:schemeClr>
            </a:solidFill>
            <a:ln/>
          </p:spPr>
        </p:sp>
      </p:grpSp>
      <p:grpSp>
        <p:nvGrpSpPr>
          <p:cNvPr name="Group 18" id="18"/>
          <p:cNvGrpSpPr/>
          <p:nvPr/>
        </p:nvGrpSpPr>
        <p:grpSpPr>
          <a:xfrm rot="0">
            <a:off x="454963" y="93878"/>
            <a:ext cx="10641129" cy="914400"/>
            <a:chOff x="454963" y="93878"/>
            <a:chExt cx="10641129" cy="914400"/>
          </a:xfrm>
        </p:grpSpPr>
        <p:sp>
          <p:nvSpPr>
            <p:cNvPr name="AutoShape 19" id="19"/>
            <p:cNvSpPr/>
            <p:nvPr/>
          </p:nvSpPr>
          <p:spPr>
            <a:xfrm rot="0">
              <a:off x="454963" y="331168"/>
              <a:ext cx="84147" cy="84147"/>
            </a:xfrm>
            <a:prstGeom prst="ellipse">
              <a:avLst/>
            </a:prstGeom>
            <a:solidFill>
              <a:schemeClr val="accent1">
                <a:alpha val="100000"/>
              </a:schemeClr>
            </a:solidFill>
            <a:ln/>
          </p:spPr>
        </p:sp>
        <p:sp>
          <p:nvSpPr>
            <p:cNvPr name="AutoShape 20" id="20"/>
            <p:cNvSpPr/>
            <p:nvPr/>
          </p:nvSpPr>
          <p:spPr>
            <a:xfrm rot="0">
              <a:off x="575049" y="337743"/>
              <a:ext cx="78137" cy="78137"/>
            </a:xfrm>
            <a:prstGeom prst="ellipse">
              <a:avLst/>
            </a:prstGeom>
            <a:solidFill>
              <a:schemeClr val="accent1">
                <a:alpha val="80000"/>
              </a:schemeClr>
            </a:solidFill>
            <a:ln/>
          </p:spPr>
        </p:sp>
        <p:sp>
          <p:nvSpPr>
            <p:cNvPr name="AutoShape 21" id="21"/>
            <p:cNvSpPr/>
            <p:nvPr/>
          </p:nvSpPr>
          <p:spPr>
            <a:xfrm rot="0">
              <a:off x="689125" y="339460"/>
              <a:ext cx="74704" cy="74704"/>
            </a:xfrm>
            <a:prstGeom prst="ellipse">
              <a:avLst/>
            </a:prstGeom>
            <a:solidFill>
              <a:schemeClr val="accent1">
                <a:alpha val="60000"/>
              </a:schemeClr>
            </a:solidFill>
            <a:ln/>
          </p:spPr>
        </p:sp>
        <p:sp>
          <p:nvSpPr>
            <p:cNvPr name="AutoShape 22" id="22"/>
            <p:cNvSpPr/>
            <p:nvPr/>
          </p:nvSpPr>
          <p:spPr>
            <a:xfrm rot="0">
              <a:off x="799768" y="348430"/>
              <a:ext cx="69238" cy="69238"/>
            </a:xfrm>
            <a:prstGeom prst="ellipse">
              <a:avLst/>
            </a:prstGeom>
            <a:solidFill>
              <a:schemeClr val="accent1">
                <a:alpha val="40000"/>
              </a:schemeClr>
            </a:solidFill>
            <a:ln/>
          </p:spPr>
        </p:sp>
        <p:sp>
          <p:nvSpPr>
            <p:cNvPr name="AutoShape 23" id="23"/>
            <p:cNvSpPr/>
            <p:nvPr/>
          </p:nvSpPr>
          <p:spPr>
            <a:xfrm rot="0">
              <a:off x="904945" y="344297"/>
              <a:ext cx="65594" cy="65594"/>
            </a:xfrm>
            <a:prstGeom prst="ellipse">
              <a:avLst/>
            </a:prstGeom>
            <a:solidFill>
              <a:schemeClr val="accent1">
                <a:alpha val="20000"/>
              </a:schemeClr>
            </a:solidFill>
            <a:ln/>
          </p:spPr>
        </p:sp>
        <p:sp>
          <p:nvSpPr>
            <p:cNvPr name="AutoShape 24" id="24"/>
            <p:cNvSpPr/>
            <p:nvPr/>
          </p:nvSpPr>
          <p:spPr>
            <a:xfrm rot="0">
              <a:off x="454963" y="448942"/>
              <a:ext cx="84147" cy="84147"/>
            </a:xfrm>
            <a:prstGeom prst="ellipse">
              <a:avLst/>
            </a:prstGeom>
            <a:solidFill>
              <a:schemeClr val="accent1">
                <a:alpha val="100000"/>
              </a:schemeClr>
            </a:solidFill>
            <a:ln/>
          </p:spPr>
        </p:sp>
        <p:sp>
          <p:nvSpPr>
            <p:cNvPr name="AutoShape 25" id="25"/>
            <p:cNvSpPr/>
            <p:nvPr/>
          </p:nvSpPr>
          <p:spPr>
            <a:xfrm rot="0">
              <a:off x="575049" y="455517"/>
              <a:ext cx="78137" cy="78137"/>
            </a:xfrm>
            <a:prstGeom prst="ellipse">
              <a:avLst/>
            </a:prstGeom>
            <a:solidFill>
              <a:schemeClr val="accent1">
                <a:alpha val="80000"/>
              </a:schemeClr>
            </a:solidFill>
            <a:ln/>
          </p:spPr>
        </p:sp>
        <p:sp>
          <p:nvSpPr>
            <p:cNvPr name="AutoShape 26" id="26"/>
            <p:cNvSpPr/>
            <p:nvPr/>
          </p:nvSpPr>
          <p:spPr>
            <a:xfrm rot="0">
              <a:off x="689125" y="457233"/>
              <a:ext cx="74704" cy="74704"/>
            </a:xfrm>
            <a:prstGeom prst="ellipse">
              <a:avLst/>
            </a:prstGeom>
            <a:solidFill>
              <a:schemeClr val="accent1">
                <a:alpha val="60000"/>
              </a:schemeClr>
            </a:solidFill>
            <a:ln/>
          </p:spPr>
        </p:sp>
        <p:sp>
          <p:nvSpPr>
            <p:cNvPr name="AutoShape 27" id="27"/>
            <p:cNvSpPr/>
            <p:nvPr/>
          </p:nvSpPr>
          <p:spPr>
            <a:xfrm rot="0">
              <a:off x="799768" y="466203"/>
              <a:ext cx="69238" cy="69238"/>
            </a:xfrm>
            <a:prstGeom prst="ellipse">
              <a:avLst/>
            </a:prstGeom>
            <a:solidFill>
              <a:schemeClr val="accent1">
                <a:alpha val="40000"/>
              </a:schemeClr>
            </a:solidFill>
            <a:ln/>
          </p:spPr>
        </p:sp>
        <p:sp>
          <p:nvSpPr>
            <p:cNvPr name="AutoShape 28" id="28"/>
            <p:cNvSpPr/>
            <p:nvPr/>
          </p:nvSpPr>
          <p:spPr>
            <a:xfrm rot="0">
              <a:off x="904945" y="462070"/>
              <a:ext cx="65594" cy="65594"/>
            </a:xfrm>
            <a:prstGeom prst="ellipse">
              <a:avLst/>
            </a:prstGeom>
            <a:solidFill>
              <a:schemeClr val="accent1">
                <a:alpha val="20000"/>
              </a:schemeClr>
            </a:solidFill>
            <a:ln/>
          </p:spPr>
        </p:sp>
        <p:sp>
          <p:nvSpPr>
            <p:cNvPr name="AutoShape 29" id="29"/>
            <p:cNvSpPr/>
            <p:nvPr/>
          </p:nvSpPr>
          <p:spPr>
            <a:xfrm rot="0">
              <a:off x="454963" y="566715"/>
              <a:ext cx="84147" cy="84147"/>
            </a:xfrm>
            <a:prstGeom prst="ellipse">
              <a:avLst/>
            </a:prstGeom>
            <a:solidFill>
              <a:schemeClr val="accent1">
                <a:alpha val="100000"/>
              </a:schemeClr>
            </a:solidFill>
            <a:ln/>
          </p:spPr>
        </p:sp>
        <p:sp>
          <p:nvSpPr>
            <p:cNvPr name="AutoShape 30" id="30"/>
            <p:cNvSpPr/>
            <p:nvPr/>
          </p:nvSpPr>
          <p:spPr>
            <a:xfrm rot="0">
              <a:off x="575049" y="573291"/>
              <a:ext cx="78137" cy="78137"/>
            </a:xfrm>
            <a:prstGeom prst="ellipse">
              <a:avLst/>
            </a:prstGeom>
            <a:solidFill>
              <a:schemeClr val="accent1">
                <a:alpha val="80000"/>
              </a:schemeClr>
            </a:solidFill>
            <a:ln/>
          </p:spPr>
        </p:sp>
        <p:sp>
          <p:nvSpPr>
            <p:cNvPr name="AutoShape 31" id="31"/>
            <p:cNvSpPr/>
            <p:nvPr/>
          </p:nvSpPr>
          <p:spPr>
            <a:xfrm rot="0">
              <a:off x="689125" y="575007"/>
              <a:ext cx="74704" cy="74704"/>
            </a:xfrm>
            <a:prstGeom prst="ellipse">
              <a:avLst/>
            </a:prstGeom>
            <a:solidFill>
              <a:schemeClr val="accent1">
                <a:alpha val="60000"/>
              </a:schemeClr>
            </a:solidFill>
            <a:ln/>
          </p:spPr>
        </p:sp>
        <p:sp>
          <p:nvSpPr>
            <p:cNvPr name="AutoShape 32" id="32"/>
            <p:cNvSpPr/>
            <p:nvPr/>
          </p:nvSpPr>
          <p:spPr>
            <a:xfrm rot="0">
              <a:off x="799768" y="583977"/>
              <a:ext cx="69238" cy="69238"/>
            </a:xfrm>
            <a:prstGeom prst="ellipse">
              <a:avLst/>
            </a:prstGeom>
            <a:solidFill>
              <a:schemeClr val="accent1">
                <a:alpha val="40000"/>
              </a:schemeClr>
            </a:solidFill>
            <a:ln/>
          </p:spPr>
        </p:sp>
        <p:sp>
          <p:nvSpPr>
            <p:cNvPr name="AutoShape 33" id="33"/>
            <p:cNvSpPr/>
            <p:nvPr/>
          </p:nvSpPr>
          <p:spPr>
            <a:xfrm rot="0">
              <a:off x="904945" y="579844"/>
              <a:ext cx="65594" cy="65594"/>
            </a:xfrm>
            <a:prstGeom prst="ellipse">
              <a:avLst/>
            </a:prstGeom>
            <a:solidFill>
              <a:schemeClr val="accent1">
                <a:alpha val="20000"/>
              </a:schemeClr>
            </a:solidFill>
            <a:ln/>
          </p:spPr>
        </p:sp>
        <p:sp>
          <p:nvSpPr>
            <p:cNvPr name="AutoShape 34" id="34"/>
            <p:cNvSpPr/>
            <p:nvPr/>
          </p:nvSpPr>
          <p:spPr>
            <a:xfrm rot="0">
              <a:off x="454963" y="684489"/>
              <a:ext cx="84147" cy="84147"/>
            </a:xfrm>
            <a:prstGeom prst="ellipse">
              <a:avLst/>
            </a:prstGeom>
            <a:solidFill>
              <a:schemeClr val="accent1">
                <a:alpha val="100000"/>
              </a:schemeClr>
            </a:solidFill>
            <a:ln/>
          </p:spPr>
        </p:sp>
        <p:sp>
          <p:nvSpPr>
            <p:cNvPr name="AutoShape 35" id="35"/>
            <p:cNvSpPr/>
            <p:nvPr/>
          </p:nvSpPr>
          <p:spPr>
            <a:xfrm rot="0">
              <a:off x="575049" y="691064"/>
              <a:ext cx="78137" cy="78137"/>
            </a:xfrm>
            <a:prstGeom prst="ellipse">
              <a:avLst/>
            </a:prstGeom>
            <a:solidFill>
              <a:schemeClr val="accent1">
                <a:alpha val="80000"/>
              </a:schemeClr>
            </a:solidFill>
            <a:ln/>
          </p:spPr>
        </p:sp>
        <p:sp>
          <p:nvSpPr>
            <p:cNvPr name="AutoShape 36" id="36"/>
            <p:cNvSpPr/>
            <p:nvPr/>
          </p:nvSpPr>
          <p:spPr>
            <a:xfrm rot="0">
              <a:off x="689125" y="692781"/>
              <a:ext cx="74704" cy="74704"/>
            </a:xfrm>
            <a:prstGeom prst="ellipse">
              <a:avLst/>
            </a:prstGeom>
            <a:solidFill>
              <a:schemeClr val="accent1">
                <a:alpha val="60000"/>
              </a:schemeClr>
            </a:solidFill>
            <a:ln/>
          </p:spPr>
        </p:sp>
        <p:sp>
          <p:nvSpPr>
            <p:cNvPr name="AutoShape 37" id="37"/>
            <p:cNvSpPr/>
            <p:nvPr/>
          </p:nvSpPr>
          <p:spPr>
            <a:xfrm rot="0">
              <a:off x="799768" y="701751"/>
              <a:ext cx="69238" cy="69238"/>
            </a:xfrm>
            <a:prstGeom prst="ellipse">
              <a:avLst/>
            </a:prstGeom>
            <a:solidFill>
              <a:schemeClr val="accent1">
                <a:alpha val="40000"/>
              </a:schemeClr>
            </a:solidFill>
            <a:ln/>
          </p:spPr>
        </p:sp>
        <p:sp>
          <p:nvSpPr>
            <p:cNvPr name="AutoShape 38" id="38"/>
            <p:cNvSpPr/>
            <p:nvPr/>
          </p:nvSpPr>
          <p:spPr>
            <a:xfrm rot="0">
              <a:off x="904945" y="697618"/>
              <a:ext cx="65594" cy="65594"/>
            </a:xfrm>
            <a:prstGeom prst="ellipse">
              <a:avLst/>
            </a:prstGeom>
            <a:solidFill>
              <a:schemeClr val="accent1">
                <a:alpha val="20000"/>
              </a:schemeClr>
            </a:solidFill>
            <a:ln/>
          </p:spPr>
        </p:sp>
        <p:sp>
          <p:nvSpPr>
            <p:cNvPr name="TextBox 39" id="39"/>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初始设定数据介绍</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34669" y="3368650"/>
            <a:ext cx="9122662" cy="1580007"/>
          </a:xfrm>
          <a:prstGeom prst="rect">
            <a:avLst/>
          </a:prstGeom>
          <a:ln/>
        </p:spPr>
        <p:txBody>
          <a:bodyPr anchor="t" rtlCol="false" lIns="114300" rIns="114300" tIns="57150" bIns="57150" anchorCtr="false" vert="horz" wrap="square">
            <a:spAutoFit/>
          </a:bodyPr>
          <a:lstStyle/>
          <a:p>
            <a:pPr algn="ctr">
              <a:lnSpc>
                <a:spcPct val="120000"/>
              </a:lnSpc>
            </a:pPr>
            <a:r>
              <a:rPr lang="en-US" b="true" sz="3825">
                <a:solidFill>
                  <a:schemeClr val="accent1">
                    <a:alpha val="100000"/>
                  </a:schemeClr>
                </a:solidFill>
                <a:latin typeface="Microsoft Yahei"/>
                <a:ea typeface="Microsoft Yahei"/>
                <a:cs typeface="Microsoft Yahei"/>
              </a:rPr>
              <a:t>智能压杠指示系统设计方案</a:t>
            </a:r>
          </a:p>
        </p:txBody>
      </p:sp>
      <p:sp>
        <p:nvSpPr>
          <p:cNvPr name="AutoShape 3" id="3"/>
          <p:cNvSpPr/>
          <p:nvPr/>
        </p:nvSpPr>
        <p:spPr>
          <a:xfrm rot="0">
            <a:off x="530711" y="774551"/>
            <a:ext cx="493417" cy="493417"/>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AutoShape 4" id="4"/>
          <p:cNvSpPr/>
          <p:nvPr/>
        </p:nvSpPr>
        <p:spPr>
          <a:xfrm rot="0">
            <a:off x="10591670" y="5593080"/>
            <a:ext cx="689835" cy="689835"/>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TextBox 5" id="5"/>
          <p:cNvSpPr txBox="true"/>
          <p:nvPr/>
        </p:nvSpPr>
        <p:spPr>
          <a:xfrm rot="0">
            <a:off x="4957538" y="1814132"/>
            <a:ext cx="2276924" cy="336499"/>
          </a:xfrm>
          <a:prstGeom prst="rect">
            <a:avLst/>
          </a:prstGeom>
          <a:ln/>
        </p:spPr>
        <p:txBody>
          <a:bodyPr anchor="t" rtlCol="false" lIns="114300" rIns="114300" tIns="57150" bIns="57150" anchorCtr="false" vert="horz" wrap="square">
            <a:spAutoFit/>
          </a:bodyPr>
          <a:lstStyle/>
          <a:p>
            <a:pPr algn="ctr">
              <a:lnSpc>
                <a:spcPct val="77000"/>
              </a:lnSpc>
              <a:spcBef>
                <a:spcPts val="450"/>
              </a:spcBef>
            </a:pPr>
            <a:r>
              <a:rPr lang="en-US" b="true" sz="1500">
                <a:solidFill>
                  <a:schemeClr val="accent1">
                    <a:lumMod val="60000"/>
                    <a:lumOff val="40000"/>
                    <a:alpha val="100000"/>
                  </a:schemeClr>
                </a:solidFill>
                <a:latin typeface="Microsoft Yahei"/>
                <a:ea typeface="Microsoft Yahei"/>
                <a:cs typeface="Microsoft Yahei"/>
              </a:rPr>
              <a:t>CATALOGUE</a:t>
            </a:r>
          </a:p>
        </p:txBody>
      </p:sp>
      <p:sp>
        <p:nvSpPr>
          <p:cNvPr name="TextBox 6" id="6"/>
          <p:cNvSpPr txBox="true"/>
          <p:nvPr/>
        </p:nvSpPr>
        <p:spPr>
          <a:xfrm rot="0">
            <a:off x="2710445" y="331660"/>
            <a:ext cx="6771110" cy="1482471"/>
          </a:xfrm>
          <a:prstGeom prst="rect">
            <a:avLst/>
          </a:prstGeom>
          <a:ln/>
        </p:spPr>
        <p:txBody>
          <a:bodyPr anchor="t" rtlCol="false" lIns="114300" rIns="114300" tIns="57150" bIns="57150" anchorCtr="false" vert="horz" wrap="square">
            <a:spAutoFit/>
          </a:bodyPr>
          <a:lstStyle/>
          <a:p>
            <a:pPr algn="ctr">
              <a:lnSpc>
                <a:spcPct val="90000"/>
              </a:lnSpc>
            </a:pPr>
            <a:r>
              <a:rPr lang="en-US" b="true" sz="7650">
                <a:solidFill>
                  <a:srgbClr val="FFFFFF">
                    <a:alpha val="100000"/>
                  </a:srgbClr>
                </a:solidFill>
                <a:latin typeface="Microsoft Yahei"/>
                <a:ea typeface="Microsoft Yahei"/>
                <a:cs typeface="Microsoft Yahei"/>
              </a:rPr>
              <a:t>04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563" r="1563"/>
          <a:stretch>
            <a:fillRect/>
          </a:stretch>
        </p:blipFill>
        <p:spPr>
          <a:xfrm rot="0">
            <a:off x="736965" y="1348735"/>
            <a:ext cx="3481275" cy="2386781"/>
          </a:xfrm>
          <a:prstGeom prst="rect">
            <a:avLst/>
          </a:prstGeom>
          <a:noFill/>
        </p:spPr>
      </p:pic>
      <p:pic>
        <p:nvPicPr>
          <p:cNvPr name="Picture 3" id="3"/>
          <p:cNvPicPr>
            <a:picLocks noChangeAspect="true"/>
          </p:cNvPicPr>
          <p:nvPr/>
        </p:nvPicPr>
        <p:blipFill>
          <a:blip r:embed="rId4"/>
          <a:srcRect t="27135" b="27135"/>
          <a:stretch>
            <a:fillRect/>
          </a:stretch>
        </p:blipFill>
        <p:spPr>
          <a:xfrm rot="0">
            <a:off x="7764191" y="1348735"/>
            <a:ext cx="3481275" cy="2386781"/>
          </a:xfrm>
          <a:prstGeom prst="rect">
            <a:avLst/>
          </a:prstGeom>
          <a:noFill/>
        </p:spPr>
      </p:pic>
      <p:sp>
        <p:nvSpPr>
          <p:cNvPr name="AutoShape 4" id="4"/>
          <p:cNvSpPr/>
          <p:nvPr/>
        </p:nvSpPr>
        <p:spPr>
          <a:xfrm rot="5400000">
            <a:off x="2351479" y="3996985"/>
            <a:ext cx="252248" cy="261610"/>
          </a:xfrm>
          <a:prstGeom prst="chevron">
            <a:avLst/>
          </a:prstGeom>
          <a:solidFill>
            <a:schemeClr val="accent1">
              <a:alpha val="100000"/>
            </a:schemeClr>
          </a:solidFill>
          <a:ln/>
        </p:spPr>
      </p:sp>
      <p:sp>
        <p:nvSpPr>
          <p:cNvPr name="AutoShape 5" id="5"/>
          <p:cNvSpPr/>
          <p:nvPr/>
        </p:nvSpPr>
        <p:spPr>
          <a:xfrm rot="5400000">
            <a:off x="2351479" y="4202989"/>
            <a:ext cx="252248" cy="261610"/>
          </a:xfrm>
          <a:prstGeom prst="chevron">
            <a:avLst/>
          </a:prstGeom>
          <a:solidFill>
            <a:schemeClr val="accent1">
              <a:lumMod val="75000"/>
              <a:alpha val="100000"/>
            </a:schemeClr>
          </a:solidFill>
          <a:ln/>
        </p:spPr>
      </p:sp>
      <p:sp>
        <p:nvSpPr>
          <p:cNvPr name="AutoShape 6" id="6"/>
          <p:cNvSpPr/>
          <p:nvPr/>
        </p:nvSpPr>
        <p:spPr>
          <a:xfrm rot="5400000">
            <a:off x="5969876" y="4026659"/>
            <a:ext cx="252248" cy="261610"/>
          </a:xfrm>
          <a:prstGeom prst="chevron">
            <a:avLst/>
          </a:prstGeom>
          <a:solidFill>
            <a:schemeClr val="accent1">
              <a:alpha val="100000"/>
            </a:schemeClr>
          </a:solidFill>
          <a:ln/>
        </p:spPr>
      </p:sp>
      <p:sp>
        <p:nvSpPr>
          <p:cNvPr name="AutoShape 7" id="7"/>
          <p:cNvSpPr/>
          <p:nvPr/>
        </p:nvSpPr>
        <p:spPr>
          <a:xfrm rot="5400000">
            <a:off x="5969876" y="4232663"/>
            <a:ext cx="252248" cy="261610"/>
          </a:xfrm>
          <a:prstGeom prst="chevron">
            <a:avLst/>
          </a:prstGeom>
          <a:solidFill>
            <a:schemeClr val="accent1">
              <a:lumMod val="75000"/>
              <a:alpha val="100000"/>
            </a:schemeClr>
          </a:solidFill>
          <a:ln/>
        </p:spPr>
      </p:sp>
      <p:sp>
        <p:nvSpPr>
          <p:cNvPr name="AutoShape 8" id="8"/>
          <p:cNvSpPr/>
          <p:nvPr/>
        </p:nvSpPr>
        <p:spPr>
          <a:xfrm rot="5400000">
            <a:off x="9378704" y="4026659"/>
            <a:ext cx="252248" cy="261610"/>
          </a:xfrm>
          <a:prstGeom prst="chevron">
            <a:avLst/>
          </a:prstGeom>
          <a:solidFill>
            <a:schemeClr val="accent1">
              <a:alpha val="100000"/>
            </a:schemeClr>
          </a:solidFill>
          <a:ln/>
        </p:spPr>
      </p:sp>
      <p:sp>
        <p:nvSpPr>
          <p:cNvPr name="AutoShape 9" id="9"/>
          <p:cNvSpPr/>
          <p:nvPr/>
        </p:nvSpPr>
        <p:spPr>
          <a:xfrm rot="5400000">
            <a:off x="9378704" y="4232663"/>
            <a:ext cx="252248" cy="261610"/>
          </a:xfrm>
          <a:prstGeom prst="chevron">
            <a:avLst/>
          </a:prstGeom>
          <a:solidFill>
            <a:schemeClr val="accent1">
              <a:lumMod val="75000"/>
              <a:alpha val="100000"/>
            </a:schemeClr>
          </a:solidFill>
          <a:ln/>
        </p:spPr>
      </p:sp>
      <p:sp>
        <p:nvSpPr>
          <p:cNvPr name="TextBox 10" id="10"/>
          <p:cNvSpPr txBox="true"/>
          <p:nvPr/>
        </p:nvSpPr>
        <p:spPr>
          <a:xfrm rot="0">
            <a:off x="1118272" y="4579482"/>
            <a:ext cx="2718662"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chemeClr val="accent1">
                    <a:alpha val="100000"/>
                  </a:schemeClr>
                </a:solidFill>
                <a:latin typeface="Microsoft Yahei"/>
                <a:ea typeface="Microsoft Yahei"/>
                <a:cs typeface="Microsoft Yahei"/>
              </a:rPr>
              <a:t>压力传感器</a:t>
            </a:r>
          </a:p>
        </p:txBody>
      </p:sp>
      <p:sp>
        <p:nvSpPr>
          <p:cNvPr name="TextBox 11" id="11"/>
          <p:cNvSpPr txBox="true"/>
          <p:nvPr/>
        </p:nvSpPr>
        <p:spPr>
          <a:xfrm rot="0">
            <a:off x="1126078" y="5084444"/>
            <a:ext cx="2703050" cy="1245227"/>
          </a:xfrm>
          <a:prstGeom prst="rect">
            <a:avLst/>
          </a:prstGeom>
          <a:ln/>
        </p:spPr>
        <p:txBody>
          <a:bodyPr anchor="t" rtlCol="false" lIns="66008" rIns="66008" tIns="33052" bIns="33052" anchorCtr="true" vert="horz" wrap="square">
            <a:normAutofit/>
          </a:bodyPr>
          <a:lstStyle/>
          <a:p>
            <a:pPr algn="ctr">
              <a:lnSpc>
                <a:spcPct val="140000"/>
              </a:lnSpc>
            </a:pPr>
            <a:r>
              <a:rPr lang="en-US" sz="1500">
                <a:solidFill>
                  <a:schemeClr val="dk1">
                    <a:alpha val="100000"/>
                  </a:schemeClr>
                </a:solidFill>
                <a:latin typeface="Microsoft Yahei"/>
                <a:ea typeface="Microsoft Yahei"/>
                <a:cs typeface="Microsoft Yahei"/>
              </a:rPr>
              <a:t>用于实时监测压杠的压力变化，确保乘客安全。</a:t>
            </a:r>
          </a:p>
        </p:txBody>
      </p:sp>
      <p:sp>
        <p:nvSpPr>
          <p:cNvPr name="TextBox 12" id="12"/>
          <p:cNvSpPr txBox="true"/>
          <p:nvPr/>
        </p:nvSpPr>
        <p:spPr>
          <a:xfrm rot="0">
            <a:off x="4737859" y="4579482"/>
            <a:ext cx="2718662"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chemeClr val="accent1">
                    <a:alpha val="100000"/>
                  </a:schemeClr>
                </a:solidFill>
                <a:latin typeface="Microsoft Yahei"/>
                <a:ea typeface="Microsoft Yahei"/>
                <a:cs typeface="Microsoft Yahei"/>
              </a:rPr>
              <a:t>姿态传感器</a:t>
            </a:r>
          </a:p>
        </p:txBody>
      </p:sp>
      <p:sp>
        <p:nvSpPr>
          <p:cNvPr name="TextBox 13" id="13"/>
          <p:cNvSpPr txBox="true"/>
          <p:nvPr/>
        </p:nvSpPr>
        <p:spPr>
          <a:xfrm rot="0">
            <a:off x="4753471" y="5091918"/>
            <a:ext cx="2703050" cy="1245227"/>
          </a:xfrm>
          <a:prstGeom prst="rect">
            <a:avLst/>
          </a:prstGeom>
          <a:ln/>
        </p:spPr>
        <p:txBody>
          <a:bodyPr anchor="t" rtlCol="false" lIns="66008" rIns="66008" tIns="33052" bIns="33052" anchorCtr="true" vert="horz" wrap="square">
            <a:normAutofit/>
          </a:bodyPr>
          <a:lstStyle/>
          <a:p>
            <a:pPr algn="ctr">
              <a:lnSpc>
                <a:spcPct val="140000"/>
              </a:lnSpc>
            </a:pPr>
            <a:r>
              <a:rPr lang="en-US" sz="1500">
                <a:solidFill>
                  <a:schemeClr val="dk1">
                    <a:alpha val="100000"/>
                  </a:schemeClr>
                </a:solidFill>
                <a:latin typeface="Microsoft Yahei"/>
                <a:ea typeface="Microsoft Yahei"/>
                <a:cs typeface="Microsoft Yahei"/>
              </a:rPr>
              <a:t>检测过山车的姿态变化，为压杠指示提供动态数据支持。</a:t>
            </a:r>
          </a:p>
        </p:txBody>
      </p:sp>
      <p:sp>
        <p:nvSpPr>
          <p:cNvPr name="TextBox 14" id="14"/>
          <p:cNvSpPr txBox="true"/>
          <p:nvPr/>
        </p:nvSpPr>
        <p:spPr>
          <a:xfrm rot="0">
            <a:off x="8145498" y="4579482"/>
            <a:ext cx="2718662"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chemeClr val="accent1">
                    <a:alpha val="100000"/>
                  </a:schemeClr>
                </a:solidFill>
                <a:latin typeface="Microsoft Yahei"/>
                <a:ea typeface="Microsoft Yahei"/>
                <a:cs typeface="Microsoft Yahei"/>
              </a:rPr>
              <a:t>传感器布局</a:t>
            </a:r>
          </a:p>
        </p:txBody>
      </p:sp>
      <p:sp>
        <p:nvSpPr>
          <p:cNvPr name="TextBox 15" id="15"/>
          <p:cNvSpPr txBox="true"/>
          <p:nvPr/>
        </p:nvSpPr>
        <p:spPr>
          <a:xfrm rot="0">
            <a:off x="8153303" y="5091918"/>
            <a:ext cx="2703050" cy="1245227"/>
          </a:xfrm>
          <a:prstGeom prst="rect">
            <a:avLst/>
          </a:prstGeom>
          <a:ln/>
        </p:spPr>
        <p:txBody>
          <a:bodyPr anchor="t" rtlCol="false" lIns="66008" rIns="66008" tIns="33052" bIns="33052" anchorCtr="true" vert="horz" wrap="square">
            <a:normAutofit/>
          </a:bodyPr>
          <a:lstStyle/>
          <a:p>
            <a:pPr algn="ctr">
              <a:lnSpc>
                <a:spcPct val="140000"/>
              </a:lnSpc>
            </a:pPr>
            <a:r>
              <a:rPr lang="en-US" sz="1500">
                <a:solidFill>
                  <a:schemeClr val="dk1">
                    <a:alpha val="100000"/>
                  </a:schemeClr>
                </a:solidFill>
                <a:latin typeface="Microsoft Yahei"/>
                <a:ea typeface="Microsoft Yahei"/>
                <a:cs typeface="Microsoft Yahei"/>
              </a:rPr>
              <a:t>在压杠和过山车关键部位合理布局传感器，实现全面、准确的监测。</a:t>
            </a:r>
          </a:p>
        </p:txBody>
      </p:sp>
      <p:pic>
        <p:nvPicPr>
          <p:cNvPr name="Picture 16" id="16"/>
          <p:cNvPicPr>
            <a:picLocks noChangeAspect="true"/>
          </p:cNvPicPr>
          <p:nvPr/>
        </p:nvPicPr>
        <p:blipFill>
          <a:blip r:embed="rId5"/>
          <a:srcRect l="6486" r="6486"/>
          <a:stretch>
            <a:fillRect/>
          </a:stretch>
        </p:blipFill>
        <p:spPr>
          <a:xfrm rot="0">
            <a:off x="4254341" y="1348736"/>
            <a:ext cx="3481275" cy="2386781"/>
          </a:xfrm>
          <a:prstGeom prst="rect">
            <a:avLst/>
          </a:prstGeom>
          <a:noFill/>
        </p:spPr>
      </p:pic>
      <p:grpSp>
        <p:nvGrpSpPr>
          <p:cNvPr name="Group 17" id="17"/>
          <p:cNvGrpSpPr/>
          <p:nvPr/>
        </p:nvGrpSpPr>
        <p:grpSpPr>
          <a:xfrm rot="0">
            <a:off x="454963" y="93878"/>
            <a:ext cx="10641129" cy="914400"/>
            <a:chOff x="454963" y="93878"/>
            <a:chExt cx="10641129" cy="914400"/>
          </a:xfrm>
        </p:grpSpPr>
        <p:sp>
          <p:nvSpPr>
            <p:cNvPr name="AutoShape 18" id="18"/>
            <p:cNvSpPr/>
            <p:nvPr/>
          </p:nvSpPr>
          <p:spPr>
            <a:xfrm rot="0">
              <a:off x="454963" y="331168"/>
              <a:ext cx="84147" cy="84147"/>
            </a:xfrm>
            <a:prstGeom prst="ellipse">
              <a:avLst/>
            </a:prstGeom>
            <a:solidFill>
              <a:schemeClr val="accent1">
                <a:alpha val="100000"/>
              </a:schemeClr>
            </a:solidFill>
            <a:ln/>
          </p:spPr>
        </p:sp>
        <p:sp>
          <p:nvSpPr>
            <p:cNvPr name="AutoShape 19" id="19"/>
            <p:cNvSpPr/>
            <p:nvPr/>
          </p:nvSpPr>
          <p:spPr>
            <a:xfrm rot="0">
              <a:off x="575049" y="337743"/>
              <a:ext cx="78137" cy="78137"/>
            </a:xfrm>
            <a:prstGeom prst="ellipse">
              <a:avLst/>
            </a:prstGeom>
            <a:solidFill>
              <a:schemeClr val="accent1">
                <a:alpha val="80000"/>
              </a:schemeClr>
            </a:solidFill>
            <a:ln/>
          </p:spPr>
        </p:sp>
        <p:sp>
          <p:nvSpPr>
            <p:cNvPr name="AutoShape 20" id="20"/>
            <p:cNvSpPr/>
            <p:nvPr/>
          </p:nvSpPr>
          <p:spPr>
            <a:xfrm rot="0">
              <a:off x="689125" y="339460"/>
              <a:ext cx="74704" cy="74704"/>
            </a:xfrm>
            <a:prstGeom prst="ellipse">
              <a:avLst/>
            </a:prstGeom>
            <a:solidFill>
              <a:schemeClr val="accent1">
                <a:alpha val="60000"/>
              </a:schemeClr>
            </a:solidFill>
            <a:ln/>
          </p:spPr>
        </p:sp>
        <p:sp>
          <p:nvSpPr>
            <p:cNvPr name="AutoShape 21" id="21"/>
            <p:cNvSpPr/>
            <p:nvPr/>
          </p:nvSpPr>
          <p:spPr>
            <a:xfrm rot="0">
              <a:off x="799768" y="348430"/>
              <a:ext cx="69238" cy="69238"/>
            </a:xfrm>
            <a:prstGeom prst="ellipse">
              <a:avLst/>
            </a:prstGeom>
            <a:solidFill>
              <a:schemeClr val="accent1">
                <a:alpha val="40000"/>
              </a:schemeClr>
            </a:solidFill>
            <a:ln/>
          </p:spPr>
        </p:sp>
        <p:sp>
          <p:nvSpPr>
            <p:cNvPr name="AutoShape 22" id="22"/>
            <p:cNvSpPr/>
            <p:nvPr/>
          </p:nvSpPr>
          <p:spPr>
            <a:xfrm rot="0">
              <a:off x="904945" y="344297"/>
              <a:ext cx="65594" cy="65594"/>
            </a:xfrm>
            <a:prstGeom prst="ellipse">
              <a:avLst/>
            </a:prstGeom>
            <a:solidFill>
              <a:schemeClr val="accent1">
                <a:alpha val="20000"/>
              </a:schemeClr>
            </a:solidFill>
            <a:ln/>
          </p:spPr>
        </p:sp>
        <p:sp>
          <p:nvSpPr>
            <p:cNvPr name="AutoShape 23" id="23"/>
            <p:cNvSpPr/>
            <p:nvPr/>
          </p:nvSpPr>
          <p:spPr>
            <a:xfrm rot="0">
              <a:off x="454963" y="448942"/>
              <a:ext cx="84147" cy="84147"/>
            </a:xfrm>
            <a:prstGeom prst="ellipse">
              <a:avLst/>
            </a:prstGeom>
            <a:solidFill>
              <a:schemeClr val="accent1">
                <a:alpha val="100000"/>
              </a:schemeClr>
            </a:solidFill>
            <a:ln/>
          </p:spPr>
        </p:sp>
        <p:sp>
          <p:nvSpPr>
            <p:cNvPr name="AutoShape 24" id="24"/>
            <p:cNvSpPr/>
            <p:nvPr/>
          </p:nvSpPr>
          <p:spPr>
            <a:xfrm rot="0">
              <a:off x="575049" y="455517"/>
              <a:ext cx="78137" cy="78137"/>
            </a:xfrm>
            <a:prstGeom prst="ellipse">
              <a:avLst/>
            </a:prstGeom>
            <a:solidFill>
              <a:schemeClr val="accent1">
                <a:alpha val="80000"/>
              </a:schemeClr>
            </a:solidFill>
            <a:ln/>
          </p:spPr>
        </p:sp>
        <p:sp>
          <p:nvSpPr>
            <p:cNvPr name="AutoShape 25" id="25"/>
            <p:cNvSpPr/>
            <p:nvPr/>
          </p:nvSpPr>
          <p:spPr>
            <a:xfrm rot="0">
              <a:off x="689125" y="457233"/>
              <a:ext cx="74704" cy="74704"/>
            </a:xfrm>
            <a:prstGeom prst="ellipse">
              <a:avLst/>
            </a:prstGeom>
            <a:solidFill>
              <a:schemeClr val="accent1">
                <a:alpha val="60000"/>
              </a:schemeClr>
            </a:solidFill>
            <a:ln/>
          </p:spPr>
        </p:sp>
        <p:sp>
          <p:nvSpPr>
            <p:cNvPr name="AutoShape 26" id="26"/>
            <p:cNvSpPr/>
            <p:nvPr/>
          </p:nvSpPr>
          <p:spPr>
            <a:xfrm rot="0">
              <a:off x="799768" y="466203"/>
              <a:ext cx="69238" cy="69238"/>
            </a:xfrm>
            <a:prstGeom prst="ellipse">
              <a:avLst/>
            </a:prstGeom>
            <a:solidFill>
              <a:schemeClr val="accent1">
                <a:alpha val="40000"/>
              </a:schemeClr>
            </a:solidFill>
            <a:ln/>
          </p:spPr>
        </p:sp>
        <p:sp>
          <p:nvSpPr>
            <p:cNvPr name="AutoShape 27" id="27"/>
            <p:cNvSpPr/>
            <p:nvPr/>
          </p:nvSpPr>
          <p:spPr>
            <a:xfrm rot="0">
              <a:off x="904945" y="462070"/>
              <a:ext cx="65594" cy="65594"/>
            </a:xfrm>
            <a:prstGeom prst="ellipse">
              <a:avLst/>
            </a:prstGeom>
            <a:solidFill>
              <a:schemeClr val="accent1">
                <a:alpha val="20000"/>
              </a:schemeClr>
            </a:solidFill>
            <a:ln/>
          </p:spPr>
        </p:sp>
        <p:sp>
          <p:nvSpPr>
            <p:cNvPr name="AutoShape 28" id="28"/>
            <p:cNvSpPr/>
            <p:nvPr/>
          </p:nvSpPr>
          <p:spPr>
            <a:xfrm rot="0">
              <a:off x="454963" y="566715"/>
              <a:ext cx="84147" cy="84147"/>
            </a:xfrm>
            <a:prstGeom prst="ellipse">
              <a:avLst/>
            </a:prstGeom>
            <a:solidFill>
              <a:schemeClr val="accent1">
                <a:alpha val="100000"/>
              </a:schemeClr>
            </a:solidFill>
            <a:ln/>
          </p:spPr>
        </p:sp>
        <p:sp>
          <p:nvSpPr>
            <p:cNvPr name="AutoShape 29" id="29"/>
            <p:cNvSpPr/>
            <p:nvPr/>
          </p:nvSpPr>
          <p:spPr>
            <a:xfrm rot="0">
              <a:off x="575049" y="573291"/>
              <a:ext cx="78137" cy="78137"/>
            </a:xfrm>
            <a:prstGeom prst="ellipse">
              <a:avLst/>
            </a:prstGeom>
            <a:solidFill>
              <a:schemeClr val="accent1">
                <a:alpha val="80000"/>
              </a:schemeClr>
            </a:solidFill>
            <a:ln/>
          </p:spPr>
        </p:sp>
        <p:sp>
          <p:nvSpPr>
            <p:cNvPr name="AutoShape 30" id="30"/>
            <p:cNvSpPr/>
            <p:nvPr/>
          </p:nvSpPr>
          <p:spPr>
            <a:xfrm rot="0">
              <a:off x="689125" y="575007"/>
              <a:ext cx="74704" cy="74704"/>
            </a:xfrm>
            <a:prstGeom prst="ellipse">
              <a:avLst/>
            </a:prstGeom>
            <a:solidFill>
              <a:schemeClr val="accent1">
                <a:alpha val="60000"/>
              </a:schemeClr>
            </a:solidFill>
            <a:ln/>
          </p:spPr>
        </p:sp>
        <p:sp>
          <p:nvSpPr>
            <p:cNvPr name="AutoShape 31" id="31"/>
            <p:cNvSpPr/>
            <p:nvPr/>
          </p:nvSpPr>
          <p:spPr>
            <a:xfrm rot="0">
              <a:off x="799768" y="583977"/>
              <a:ext cx="69238" cy="69238"/>
            </a:xfrm>
            <a:prstGeom prst="ellipse">
              <a:avLst/>
            </a:prstGeom>
            <a:solidFill>
              <a:schemeClr val="accent1">
                <a:alpha val="40000"/>
              </a:schemeClr>
            </a:solidFill>
            <a:ln/>
          </p:spPr>
        </p:sp>
        <p:sp>
          <p:nvSpPr>
            <p:cNvPr name="AutoShape 32" id="32"/>
            <p:cNvSpPr/>
            <p:nvPr/>
          </p:nvSpPr>
          <p:spPr>
            <a:xfrm rot="0">
              <a:off x="904945" y="579844"/>
              <a:ext cx="65594" cy="65594"/>
            </a:xfrm>
            <a:prstGeom prst="ellipse">
              <a:avLst/>
            </a:prstGeom>
            <a:solidFill>
              <a:schemeClr val="accent1">
                <a:alpha val="20000"/>
              </a:schemeClr>
            </a:solidFill>
            <a:ln/>
          </p:spPr>
        </p:sp>
        <p:sp>
          <p:nvSpPr>
            <p:cNvPr name="AutoShape 33" id="33"/>
            <p:cNvSpPr/>
            <p:nvPr/>
          </p:nvSpPr>
          <p:spPr>
            <a:xfrm rot="0">
              <a:off x="454963" y="684489"/>
              <a:ext cx="84147" cy="84147"/>
            </a:xfrm>
            <a:prstGeom prst="ellipse">
              <a:avLst/>
            </a:prstGeom>
            <a:solidFill>
              <a:schemeClr val="accent1">
                <a:alpha val="100000"/>
              </a:schemeClr>
            </a:solidFill>
            <a:ln/>
          </p:spPr>
        </p:sp>
        <p:sp>
          <p:nvSpPr>
            <p:cNvPr name="AutoShape 34" id="34"/>
            <p:cNvSpPr/>
            <p:nvPr/>
          </p:nvSpPr>
          <p:spPr>
            <a:xfrm rot="0">
              <a:off x="575049" y="691064"/>
              <a:ext cx="78137" cy="78137"/>
            </a:xfrm>
            <a:prstGeom prst="ellipse">
              <a:avLst/>
            </a:prstGeom>
            <a:solidFill>
              <a:schemeClr val="accent1">
                <a:alpha val="80000"/>
              </a:schemeClr>
            </a:solidFill>
            <a:ln/>
          </p:spPr>
        </p:sp>
        <p:sp>
          <p:nvSpPr>
            <p:cNvPr name="AutoShape 35" id="35"/>
            <p:cNvSpPr/>
            <p:nvPr/>
          </p:nvSpPr>
          <p:spPr>
            <a:xfrm rot="0">
              <a:off x="689125" y="692781"/>
              <a:ext cx="74704" cy="74704"/>
            </a:xfrm>
            <a:prstGeom prst="ellipse">
              <a:avLst/>
            </a:prstGeom>
            <a:solidFill>
              <a:schemeClr val="accent1">
                <a:alpha val="60000"/>
              </a:schemeClr>
            </a:solidFill>
            <a:ln/>
          </p:spPr>
        </p:sp>
        <p:sp>
          <p:nvSpPr>
            <p:cNvPr name="AutoShape 36" id="36"/>
            <p:cNvSpPr/>
            <p:nvPr/>
          </p:nvSpPr>
          <p:spPr>
            <a:xfrm rot="0">
              <a:off x="799768" y="701751"/>
              <a:ext cx="69238" cy="69238"/>
            </a:xfrm>
            <a:prstGeom prst="ellipse">
              <a:avLst/>
            </a:prstGeom>
            <a:solidFill>
              <a:schemeClr val="accent1">
                <a:alpha val="40000"/>
              </a:schemeClr>
            </a:solidFill>
            <a:ln/>
          </p:spPr>
        </p:sp>
        <p:sp>
          <p:nvSpPr>
            <p:cNvPr name="AutoShape 37" id="37"/>
            <p:cNvSpPr/>
            <p:nvPr/>
          </p:nvSpPr>
          <p:spPr>
            <a:xfrm rot="0">
              <a:off x="904945" y="697618"/>
              <a:ext cx="65594" cy="65594"/>
            </a:xfrm>
            <a:prstGeom prst="ellipse">
              <a:avLst/>
            </a:prstGeom>
            <a:solidFill>
              <a:schemeClr val="accent1">
                <a:alpha val="20000"/>
              </a:schemeClr>
            </a:solidFill>
            <a:ln/>
          </p:spPr>
        </p:sp>
        <p:sp>
          <p:nvSpPr>
            <p:cNvPr name="TextBox 38" id="38"/>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传感器类型选择与布局规划</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454963" y="331168"/>
            <a:ext cx="84147" cy="84147"/>
          </a:xfrm>
          <a:prstGeom prst="ellipse">
            <a:avLst/>
          </a:prstGeom>
          <a:solidFill>
            <a:schemeClr val="accent1">
              <a:alpha val="100000"/>
            </a:schemeClr>
          </a:solidFill>
          <a:ln/>
        </p:spPr>
      </p:sp>
      <p:sp>
        <p:nvSpPr>
          <p:cNvPr name="AutoShape 3" id="3"/>
          <p:cNvSpPr/>
          <p:nvPr/>
        </p:nvSpPr>
        <p:spPr>
          <a:xfrm rot="0">
            <a:off x="575049" y="337743"/>
            <a:ext cx="78137" cy="78137"/>
          </a:xfrm>
          <a:prstGeom prst="ellipse">
            <a:avLst/>
          </a:prstGeom>
          <a:solidFill>
            <a:schemeClr val="accent1">
              <a:alpha val="80000"/>
            </a:schemeClr>
          </a:solidFill>
          <a:ln/>
        </p:spPr>
      </p:sp>
      <p:sp>
        <p:nvSpPr>
          <p:cNvPr name="AutoShape 4" id="4"/>
          <p:cNvSpPr/>
          <p:nvPr/>
        </p:nvSpPr>
        <p:spPr>
          <a:xfrm rot="0">
            <a:off x="689125" y="339460"/>
            <a:ext cx="74704" cy="74704"/>
          </a:xfrm>
          <a:prstGeom prst="ellipse">
            <a:avLst/>
          </a:prstGeom>
          <a:solidFill>
            <a:schemeClr val="accent1">
              <a:alpha val="60000"/>
            </a:schemeClr>
          </a:solidFill>
          <a:ln/>
        </p:spPr>
      </p:sp>
      <p:sp>
        <p:nvSpPr>
          <p:cNvPr name="AutoShape 5" id="5"/>
          <p:cNvSpPr/>
          <p:nvPr/>
        </p:nvSpPr>
        <p:spPr>
          <a:xfrm rot="0">
            <a:off x="799768" y="348430"/>
            <a:ext cx="69238" cy="69238"/>
          </a:xfrm>
          <a:prstGeom prst="ellipse">
            <a:avLst/>
          </a:prstGeom>
          <a:solidFill>
            <a:schemeClr val="accent1">
              <a:alpha val="40000"/>
            </a:schemeClr>
          </a:solidFill>
          <a:ln/>
        </p:spPr>
      </p:sp>
      <p:sp>
        <p:nvSpPr>
          <p:cNvPr name="AutoShape 6" id="6"/>
          <p:cNvSpPr/>
          <p:nvPr/>
        </p:nvSpPr>
        <p:spPr>
          <a:xfrm rot="0">
            <a:off x="904945" y="344297"/>
            <a:ext cx="65594" cy="65594"/>
          </a:xfrm>
          <a:prstGeom prst="ellipse">
            <a:avLst/>
          </a:prstGeom>
          <a:solidFill>
            <a:schemeClr val="accent1">
              <a:alpha val="20000"/>
            </a:schemeClr>
          </a:solidFill>
          <a:ln/>
        </p:spPr>
      </p:sp>
      <p:sp>
        <p:nvSpPr>
          <p:cNvPr name="AutoShape 7" id="7"/>
          <p:cNvSpPr/>
          <p:nvPr/>
        </p:nvSpPr>
        <p:spPr>
          <a:xfrm rot="0">
            <a:off x="454963" y="448942"/>
            <a:ext cx="84147" cy="84147"/>
          </a:xfrm>
          <a:prstGeom prst="ellipse">
            <a:avLst/>
          </a:prstGeom>
          <a:solidFill>
            <a:schemeClr val="accent1">
              <a:alpha val="100000"/>
            </a:schemeClr>
          </a:solidFill>
          <a:ln/>
        </p:spPr>
      </p:sp>
      <p:sp>
        <p:nvSpPr>
          <p:cNvPr name="AutoShape 8" id="8"/>
          <p:cNvSpPr/>
          <p:nvPr/>
        </p:nvSpPr>
        <p:spPr>
          <a:xfrm rot="0">
            <a:off x="575049" y="455517"/>
            <a:ext cx="78137" cy="78137"/>
          </a:xfrm>
          <a:prstGeom prst="ellipse">
            <a:avLst/>
          </a:prstGeom>
          <a:solidFill>
            <a:schemeClr val="accent1">
              <a:alpha val="80000"/>
            </a:schemeClr>
          </a:solidFill>
          <a:ln/>
        </p:spPr>
      </p:sp>
      <p:sp>
        <p:nvSpPr>
          <p:cNvPr name="AutoShape 9" id="9"/>
          <p:cNvSpPr/>
          <p:nvPr/>
        </p:nvSpPr>
        <p:spPr>
          <a:xfrm rot="0">
            <a:off x="689125" y="457233"/>
            <a:ext cx="74704" cy="74704"/>
          </a:xfrm>
          <a:prstGeom prst="ellipse">
            <a:avLst/>
          </a:prstGeom>
          <a:solidFill>
            <a:schemeClr val="accent1">
              <a:alpha val="60000"/>
            </a:schemeClr>
          </a:solidFill>
          <a:ln/>
        </p:spPr>
      </p:sp>
      <p:sp>
        <p:nvSpPr>
          <p:cNvPr name="AutoShape 10" id="10"/>
          <p:cNvSpPr/>
          <p:nvPr/>
        </p:nvSpPr>
        <p:spPr>
          <a:xfrm rot="0">
            <a:off x="799768" y="466203"/>
            <a:ext cx="69238" cy="69238"/>
          </a:xfrm>
          <a:prstGeom prst="ellipse">
            <a:avLst/>
          </a:prstGeom>
          <a:solidFill>
            <a:schemeClr val="accent1">
              <a:alpha val="40000"/>
            </a:schemeClr>
          </a:solidFill>
          <a:ln/>
        </p:spPr>
      </p:sp>
      <p:sp>
        <p:nvSpPr>
          <p:cNvPr name="AutoShape 11" id="11"/>
          <p:cNvSpPr/>
          <p:nvPr/>
        </p:nvSpPr>
        <p:spPr>
          <a:xfrm rot="0">
            <a:off x="904945" y="462070"/>
            <a:ext cx="65594" cy="65594"/>
          </a:xfrm>
          <a:prstGeom prst="ellipse">
            <a:avLst/>
          </a:prstGeom>
          <a:solidFill>
            <a:schemeClr val="accent1">
              <a:alpha val="20000"/>
            </a:schemeClr>
          </a:solidFill>
          <a:ln/>
        </p:spPr>
      </p:sp>
      <p:sp>
        <p:nvSpPr>
          <p:cNvPr name="AutoShape 12" id="12"/>
          <p:cNvSpPr/>
          <p:nvPr/>
        </p:nvSpPr>
        <p:spPr>
          <a:xfrm rot="0">
            <a:off x="454963" y="566715"/>
            <a:ext cx="84147" cy="84147"/>
          </a:xfrm>
          <a:prstGeom prst="ellipse">
            <a:avLst/>
          </a:prstGeom>
          <a:solidFill>
            <a:schemeClr val="accent1">
              <a:alpha val="100000"/>
            </a:schemeClr>
          </a:solidFill>
          <a:ln/>
        </p:spPr>
      </p:sp>
      <p:sp>
        <p:nvSpPr>
          <p:cNvPr name="AutoShape 13" id="13"/>
          <p:cNvSpPr/>
          <p:nvPr/>
        </p:nvSpPr>
        <p:spPr>
          <a:xfrm rot="0">
            <a:off x="575049" y="573291"/>
            <a:ext cx="78137" cy="78137"/>
          </a:xfrm>
          <a:prstGeom prst="ellipse">
            <a:avLst/>
          </a:prstGeom>
          <a:solidFill>
            <a:schemeClr val="accent1">
              <a:alpha val="80000"/>
            </a:schemeClr>
          </a:solidFill>
          <a:ln/>
        </p:spPr>
      </p:sp>
      <p:sp>
        <p:nvSpPr>
          <p:cNvPr name="AutoShape 14" id="14"/>
          <p:cNvSpPr/>
          <p:nvPr/>
        </p:nvSpPr>
        <p:spPr>
          <a:xfrm rot="0">
            <a:off x="689125" y="575007"/>
            <a:ext cx="74704" cy="74704"/>
          </a:xfrm>
          <a:prstGeom prst="ellipse">
            <a:avLst/>
          </a:prstGeom>
          <a:solidFill>
            <a:schemeClr val="accent1">
              <a:alpha val="60000"/>
            </a:schemeClr>
          </a:solidFill>
          <a:ln/>
        </p:spPr>
      </p:sp>
      <p:sp>
        <p:nvSpPr>
          <p:cNvPr name="AutoShape 15" id="15"/>
          <p:cNvSpPr/>
          <p:nvPr/>
        </p:nvSpPr>
        <p:spPr>
          <a:xfrm rot="0">
            <a:off x="799768" y="583977"/>
            <a:ext cx="69238" cy="69238"/>
          </a:xfrm>
          <a:prstGeom prst="ellipse">
            <a:avLst/>
          </a:prstGeom>
          <a:solidFill>
            <a:schemeClr val="accent1">
              <a:alpha val="40000"/>
            </a:schemeClr>
          </a:solidFill>
          <a:ln/>
        </p:spPr>
      </p:sp>
      <p:sp>
        <p:nvSpPr>
          <p:cNvPr name="AutoShape 16" id="16"/>
          <p:cNvSpPr/>
          <p:nvPr/>
        </p:nvSpPr>
        <p:spPr>
          <a:xfrm rot="0">
            <a:off x="904945" y="579844"/>
            <a:ext cx="65594" cy="65594"/>
          </a:xfrm>
          <a:prstGeom prst="ellipse">
            <a:avLst/>
          </a:prstGeom>
          <a:solidFill>
            <a:schemeClr val="accent1">
              <a:alpha val="20000"/>
            </a:schemeClr>
          </a:solidFill>
          <a:ln/>
        </p:spPr>
      </p:sp>
      <p:sp>
        <p:nvSpPr>
          <p:cNvPr name="AutoShape 17" id="17"/>
          <p:cNvSpPr/>
          <p:nvPr/>
        </p:nvSpPr>
        <p:spPr>
          <a:xfrm rot="0">
            <a:off x="454963" y="684489"/>
            <a:ext cx="84147" cy="84147"/>
          </a:xfrm>
          <a:prstGeom prst="ellipse">
            <a:avLst/>
          </a:prstGeom>
          <a:solidFill>
            <a:schemeClr val="accent1">
              <a:alpha val="100000"/>
            </a:schemeClr>
          </a:solidFill>
          <a:ln/>
        </p:spPr>
      </p:sp>
      <p:sp>
        <p:nvSpPr>
          <p:cNvPr name="AutoShape 18" id="18"/>
          <p:cNvSpPr/>
          <p:nvPr/>
        </p:nvSpPr>
        <p:spPr>
          <a:xfrm rot="0">
            <a:off x="575049" y="691064"/>
            <a:ext cx="78137" cy="78137"/>
          </a:xfrm>
          <a:prstGeom prst="ellipse">
            <a:avLst/>
          </a:prstGeom>
          <a:solidFill>
            <a:schemeClr val="accent1">
              <a:alpha val="80000"/>
            </a:schemeClr>
          </a:solidFill>
          <a:ln/>
        </p:spPr>
      </p:sp>
      <p:sp>
        <p:nvSpPr>
          <p:cNvPr name="AutoShape 19" id="19"/>
          <p:cNvSpPr/>
          <p:nvPr/>
        </p:nvSpPr>
        <p:spPr>
          <a:xfrm rot="0">
            <a:off x="689125" y="692781"/>
            <a:ext cx="74704" cy="74704"/>
          </a:xfrm>
          <a:prstGeom prst="ellipse">
            <a:avLst/>
          </a:prstGeom>
          <a:solidFill>
            <a:schemeClr val="accent1">
              <a:alpha val="60000"/>
            </a:schemeClr>
          </a:solidFill>
          <a:ln/>
        </p:spPr>
      </p:sp>
      <p:sp>
        <p:nvSpPr>
          <p:cNvPr name="AutoShape 20" id="20"/>
          <p:cNvSpPr/>
          <p:nvPr/>
        </p:nvSpPr>
        <p:spPr>
          <a:xfrm rot="0">
            <a:off x="799768" y="701751"/>
            <a:ext cx="69238" cy="69238"/>
          </a:xfrm>
          <a:prstGeom prst="ellipse">
            <a:avLst/>
          </a:prstGeom>
          <a:solidFill>
            <a:schemeClr val="accent1">
              <a:alpha val="40000"/>
            </a:schemeClr>
          </a:solidFill>
          <a:ln/>
        </p:spPr>
      </p:sp>
      <p:sp>
        <p:nvSpPr>
          <p:cNvPr name="AutoShape 21" id="21"/>
          <p:cNvSpPr/>
          <p:nvPr/>
        </p:nvSpPr>
        <p:spPr>
          <a:xfrm rot="0">
            <a:off x="904945" y="697618"/>
            <a:ext cx="65594" cy="65594"/>
          </a:xfrm>
          <a:prstGeom prst="ellipse">
            <a:avLst/>
          </a:prstGeom>
          <a:solidFill>
            <a:schemeClr val="accent1">
              <a:alpha val="20000"/>
            </a:schemeClr>
          </a:solidFill>
          <a:ln/>
        </p:spPr>
      </p:sp>
      <p:sp>
        <p:nvSpPr>
          <p:cNvPr name="TextBox 22" id="22"/>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LED指示灯显示状态定义及实现方式</a:t>
            </a:r>
          </a:p>
        </p:txBody>
      </p:sp>
      <p:sp>
        <p:nvSpPr>
          <p:cNvPr name="AutoShape 23" id="23"/>
          <p:cNvSpPr/>
          <p:nvPr/>
        </p:nvSpPr>
        <p:spPr>
          <a:xfrm rot="0">
            <a:off x="10334625" y="3917442"/>
            <a:ext cx="993838" cy="2434495"/>
          </a:xfrm>
          <a:prstGeom prst="rect">
            <a:avLst/>
          </a:prstGeom>
          <a:solidFill>
            <a:schemeClr val="accent1">
              <a:alpha val="100000"/>
            </a:schemeClr>
          </a:solidFill>
          <a:ln/>
        </p:spPr>
      </p:sp>
      <p:sp>
        <p:nvSpPr>
          <p:cNvPr name="AutoShape 24" id="24"/>
          <p:cNvSpPr/>
          <p:nvPr/>
        </p:nvSpPr>
        <p:spPr>
          <a:xfrm rot="0">
            <a:off x="6486155" y="1295907"/>
            <a:ext cx="993838" cy="2434495"/>
          </a:xfrm>
          <a:prstGeom prst="rect">
            <a:avLst/>
          </a:prstGeom>
          <a:solidFill>
            <a:schemeClr val="accent1">
              <a:lumMod val="75000"/>
              <a:alpha val="100000"/>
            </a:schemeClr>
          </a:solidFill>
          <a:ln/>
        </p:spPr>
      </p:sp>
      <p:sp>
        <p:nvSpPr>
          <p:cNvPr name="AutoShape 25" id="25"/>
          <p:cNvSpPr/>
          <p:nvPr/>
        </p:nvSpPr>
        <p:spPr>
          <a:xfrm rot="0">
            <a:off x="1277409" y="1295907"/>
            <a:ext cx="5026343" cy="2434495"/>
          </a:xfrm>
          <a:prstGeom prst="rect">
            <a:avLst/>
          </a:prstGeom>
          <a:solidFill>
            <a:schemeClr val="accent1">
              <a:alpha val="100000"/>
            </a:schemeClr>
          </a:solidFill>
          <a:ln/>
        </p:spPr>
      </p:sp>
      <p:sp>
        <p:nvSpPr>
          <p:cNvPr name="AutoShape 26" id="26"/>
          <p:cNvSpPr/>
          <p:nvPr/>
        </p:nvSpPr>
        <p:spPr>
          <a:xfrm rot="0">
            <a:off x="5125879" y="3917442"/>
            <a:ext cx="5026343" cy="2434495"/>
          </a:xfrm>
          <a:prstGeom prst="rect">
            <a:avLst/>
          </a:prstGeom>
          <a:solidFill>
            <a:schemeClr val="accent1">
              <a:lumMod val="75000"/>
              <a:alpha val="100000"/>
            </a:schemeClr>
          </a:solidFill>
          <a:ln/>
        </p:spPr>
      </p:sp>
      <p:pic>
        <p:nvPicPr>
          <p:cNvPr name="Picture 27" id="27"/>
          <p:cNvPicPr>
            <a:picLocks noChangeAspect="true"/>
          </p:cNvPicPr>
          <p:nvPr/>
        </p:nvPicPr>
        <p:blipFill>
          <a:blip r:embed="rId3"/>
          <a:srcRect t="226" b="226"/>
          <a:stretch>
            <a:fillRect/>
          </a:stretch>
        </p:blipFill>
        <p:spPr>
          <a:xfrm rot="0">
            <a:off x="1267884" y="3917442"/>
            <a:ext cx="3668353" cy="2434495"/>
          </a:xfrm>
          <a:prstGeom prst="rect">
            <a:avLst/>
          </a:prstGeom>
        </p:spPr>
      </p:pic>
      <p:pic>
        <p:nvPicPr>
          <p:cNvPr name="Picture 28" id="28"/>
          <p:cNvPicPr>
            <a:picLocks noChangeAspect="true"/>
          </p:cNvPicPr>
          <p:nvPr/>
        </p:nvPicPr>
        <p:blipFill>
          <a:blip r:embed="rId4"/>
          <a:srcRect t="226" b="226"/>
          <a:stretch>
            <a:fillRect/>
          </a:stretch>
        </p:blipFill>
        <p:spPr>
          <a:xfrm rot="0">
            <a:off x="7660111" y="1295907"/>
            <a:ext cx="3668353" cy="2434495"/>
          </a:xfrm>
          <a:prstGeom prst="rect">
            <a:avLst/>
          </a:prstGeom>
        </p:spPr>
      </p:pic>
      <p:sp>
        <p:nvSpPr>
          <p:cNvPr name="TextBox 29" id="29"/>
          <p:cNvSpPr txBox="true"/>
          <p:nvPr/>
        </p:nvSpPr>
        <p:spPr>
          <a:xfrm rot="0">
            <a:off x="1796326" y="1693146"/>
            <a:ext cx="4050670"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rgbClr val="FDFCFC">
                    <a:alpha val="100000"/>
                  </a:srgbClr>
                </a:solidFill>
                <a:latin typeface="Microsoft Yahei"/>
                <a:ea typeface="Microsoft Yahei"/>
                <a:cs typeface="Microsoft Yahei"/>
              </a:rPr>
              <a:t>状态定义</a:t>
            </a:r>
          </a:p>
        </p:txBody>
      </p:sp>
      <p:sp>
        <p:nvSpPr>
          <p:cNvPr name="TextBox 30" id="30"/>
          <p:cNvSpPr txBox="true"/>
          <p:nvPr/>
        </p:nvSpPr>
        <p:spPr>
          <a:xfrm rot="0">
            <a:off x="1796326" y="2207632"/>
            <a:ext cx="4050670" cy="1087811"/>
          </a:xfrm>
          <a:prstGeom prst="rect">
            <a:avLst/>
          </a:prstGeom>
          <a:ln/>
        </p:spPr>
        <p:txBody>
          <a:bodyPr anchor="t" rtlCol="false" lIns="66008" rIns="66008" tIns="33052" bIns="33052" anchorCtr="true" vert="horz" wrap="square">
            <a:normAutofit/>
          </a:bodyPr>
          <a:lstStyle/>
          <a:p>
            <a:pPr algn="ctr">
              <a:lnSpc>
                <a:spcPct val="140000"/>
              </a:lnSpc>
            </a:pPr>
            <a:r>
              <a:rPr lang="en-US" sz="1500">
                <a:solidFill>
                  <a:srgbClr val="FDFCFC">
                    <a:alpha val="100000"/>
                  </a:srgbClr>
                </a:solidFill>
                <a:latin typeface="Microsoft Yahei"/>
                <a:ea typeface="Microsoft Yahei"/>
                <a:cs typeface="Microsoft Yahei"/>
              </a:rPr>
              <a:t>定义压杠不同压力状态下的LED指示灯显示颜色，如绿色表示安全，红色表示警告。</a:t>
            </a:r>
          </a:p>
        </p:txBody>
      </p:sp>
      <p:sp>
        <p:nvSpPr>
          <p:cNvPr name="TextBox 31" id="31"/>
          <p:cNvSpPr txBox="true"/>
          <p:nvPr/>
        </p:nvSpPr>
        <p:spPr>
          <a:xfrm rot="0">
            <a:off x="5572382" y="4300692"/>
            <a:ext cx="4050670"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rgbClr val="FDFCFC">
                    <a:alpha val="100000"/>
                  </a:srgbClr>
                </a:solidFill>
                <a:latin typeface="Microsoft Yahei"/>
                <a:ea typeface="Microsoft Yahei"/>
                <a:cs typeface="Microsoft Yahei"/>
              </a:rPr>
              <a:t>实现方式</a:t>
            </a:r>
          </a:p>
        </p:txBody>
      </p:sp>
      <p:sp>
        <p:nvSpPr>
          <p:cNvPr name="TextBox 32" id="32"/>
          <p:cNvSpPr txBox="true"/>
          <p:nvPr/>
        </p:nvSpPr>
        <p:spPr>
          <a:xfrm rot="0">
            <a:off x="5572382" y="4815178"/>
            <a:ext cx="4050670" cy="1117070"/>
          </a:xfrm>
          <a:prstGeom prst="rect">
            <a:avLst/>
          </a:prstGeom>
          <a:ln/>
        </p:spPr>
        <p:txBody>
          <a:bodyPr anchor="t" rtlCol="false" lIns="66008" rIns="66008" tIns="33052" bIns="33052" anchorCtr="true" vert="horz" wrap="square">
            <a:normAutofit/>
          </a:bodyPr>
          <a:lstStyle/>
          <a:p>
            <a:pPr algn="ctr">
              <a:lnSpc>
                <a:spcPct val="140000"/>
              </a:lnSpc>
            </a:pPr>
            <a:r>
              <a:rPr lang="en-US" sz="1500">
                <a:solidFill>
                  <a:srgbClr val="FDFCFC">
                    <a:alpha val="100000"/>
                  </a:srgbClr>
                </a:solidFill>
                <a:latin typeface="Microsoft Yahei"/>
                <a:ea typeface="Microsoft Yahei"/>
                <a:cs typeface="Microsoft Yahei"/>
              </a:rPr>
              <a:t>通过编程控制LED指示灯的亮度和闪烁频率，以直观的方式向乘客和工作人员展示压杠状态。</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297491" y="810388"/>
            <a:ext cx="5298183" cy="5298183"/>
          </a:xfrm>
          <a:prstGeom prst="ellipse">
            <a:avLst/>
          </a:prstGeom>
          <a:solidFill>
            <a:schemeClr val="accent1">
              <a:alpha val="14000"/>
            </a:schemeClr>
          </a:solidFill>
          <a:ln/>
        </p:spPr>
      </p:sp>
      <p:sp>
        <p:nvSpPr>
          <p:cNvPr name="AutoShape 3" id="3"/>
          <p:cNvSpPr/>
          <p:nvPr/>
        </p:nvSpPr>
        <p:spPr>
          <a:xfrm rot="0">
            <a:off x="938400" y="1451298"/>
            <a:ext cx="4016365" cy="4016365"/>
          </a:xfrm>
          <a:prstGeom prst="ellipse">
            <a:avLst/>
          </a:prstGeom>
          <a:solidFill>
            <a:schemeClr val="accent1">
              <a:alpha val="100000"/>
            </a:schemeClr>
          </a:solidFill>
          <a:ln/>
        </p:spPr>
      </p:sp>
      <p:sp>
        <p:nvSpPr>
          <p:cNvPr name="TextBox 4" id="4"/>
          <p:cNvSpPr txBox="true"/>
          <p:nvPr/>
        </p:nvSpPr>
        <p:spPr>
          <a:xfrm rot="0">
            <a:off x="1231235" y="2407957"/>
            <a:ext cx="3626990" cy="2523744"/>
          </a:xfrm>
          <a:prstGeom prst="rect">
            <a:avLst/>
          </a:prstGeom>
          <a:ln/>
        </p:spPr>
        <p:txBody>
          <a:bodyPr anchor="t" rtlCol="false" lIns="123825" rIns="57150" tIns="123825" bIns="123825" anchorCtr="false" vert="horz" wrap="square">
            <a:spAutoFit/>
          </a:bodyPr>
          <a:lstStyle/>
          <a:p>
            <a:pPr algn="ctr">
              <a:lnSpc>
                <a:spcPct val="186000"/>
              </a:lnSpc>
            </a:pPr>
            <a:r>
              <a:rPr lang="en-US" b="true" sz="7650">
                <a:solidFill>
                  <a:srgbClr val="FFFFFF">
                    <a:alpha val="100000"/>
                  </a:srgbClr>
                </a:solidFill>
                <a:latin typeface="Microsoft Yahei"/>
                <a:ea typeface="Microsoft Yahei"/>
                <a:cs typeface="Microsoft Yahei"/>
              </a:rPr>
              <a:t>目录</a:t>
            </a:r>
          </a:p>
        </p:txBody>
      </p:sp>
      <p:sp>
        <p:nvSpPr>
          <p:cNvPr name="TextBox 5" id="5"/>
          <p:cNvSpPr txBox="true"/>
          <p:nvPr/>
        </p:nvSpPr>
        <p:spPr>
          <a:xfrm rot="0">
            <a:off x="1401923" y="2066581"/>
            <a:ext cx="3089320" cy="1041654"/>
          </a:xfrm>
          <a:prstGeom prst="rect">
            <a:avLst/>
          </a:prstGeom>
          <a:ln/>
        </p:spPr>
        <p:txBody>
          <a:bodyPr anchor="t" rtlCol="false" lIns="123825" rIns="57150" tIns="123825" bIns="123825" anchorCtr="false" vert="horz" wrap="square">
            <a:spAutoFit/>
          </a:bodyPr>
          <a:lstStyle/>
          <a:p>
            <a:pPr algn="ctr">
              <a:lnSpc>
                <a:spcPct val="186000"/>
              </a:lnSpc>
            </a:pPr>
            <a:r>
              <a:rPr lang="en-US" sz="2700">
                <a:solidFill>
                  <a:srgbClr val="FFFFFF">
                    <a:alpha val="100000"/>
                  </a:srgbClr>
                </a:solidFill>
                <a:latin typeface="Microsoft Yahei"/>
                <a:ea typeface="Microsoft Yahei"/>
                <a:cs typeface="Microsoft Yahei"/>
              </a:rPr>
              <a:t>contents</a:t>
            </a:r>
          </a:p>
        </p:txBody>
      </p:sp>
      <p:sp>
        <p:nvSpPr>
          <p:cNvPr name="TextBox 6" id="6"/>
          <p:cNvSpPr txBox="true"/>
          <p:nvPr/>
        </p:nvSpPr>
        <p:spPr>
          <a:xfrm rot="0">
            <a:off x="5922569" y="1019175"/>
            <a:ext cx="5810250" cy="4819650"/>
          </a:xfrm>
          <a:prstGeom prst="rect">
            <a:avLst/>
          </a:prstGeom>
          <a:ln/>
        </p:spPr>
        <p:txBody>
          <a:bodyPr anchor="ctr" rtlCol="false" lIns="123825" rIns="57150" tIns="123825" bIns="123825" anchorCtr="false" vert="horz" wrap="square">
            <a:spAutoFit/>
          </a:bodyPr>
          <a:lstStyle/>
          <a:p>
            <a:pPr lvl="0" indent="-203200" marL="203200">
              <a:lnSpc>
                <a:spcPct val="150000"/>
              </a:lnSpc>
              <a:buFont typeface="Arial"/>
              <a:buChar char="•"/>
            </a:pPr>
            <a:r>
              <a:rPr lang="en-US" b="true" sz="2400">
                <a:solidFill>
                  <a:schemeClr val="accent1">
                    <a:alpha val="100000"/>
                  </a:schemeClr>
                </a:solidFill>
                <a:latin typeface="Microsoft Yahei"/>
                <a:ea typeface="Microsoft Yahei"/>
                <a:cs typeface="Microsoft Yahei"/>
              </a:rPr>
              <a:t>项目背景与现有问题分析</a:t>
            </a:r>
          </a:p>
          <a:p>
            <a:pPr lvl="0" indent="-203200" marL="203200">
              <a:lnSpc>
                <a:spcPct val="150000"/>
              </a:lnSpc>
              <a:buFont typeface="Arial"/>
              <a:buChar char="•"/>
            </a:pPr>
            <a:r>
              <a:rPr lang="en-US" b="true" sz="2400">
                <a:solidFill>
                  <a:schemeClr val="accent1">
                    <a:alpha val="100000"/>
                  </a:schemeClr>
                </a:solidFill>
                <a:latin typeface="Microsoft Yahei"/>
                <a:ea typeface="Microsoft Yahei"/>
                <a:cs typeface="Microsoft Yahei"/>
              </a:rPr>
              <a:t>研究目标与方法论</a:t>
            </a:r>
          </a:p>
          <a:p>
            <a:pPr lvl="0" indent="-203200" marL="203200">
              <a:lnSpc>
                <a:spcPct val="150000"/>
              </a:lnSpc>
              <a:buFont typeface="Arial"/>
              <a:buChar char="•"/>
            </a:pPr>
            <a:r>
              <a:rPr lang="en-US" b="true" sz="2400">
                <a:solidFill>
                  <a:schemeClr val="accent1">
                    <a:alpha val="100000"/>
                  </a:schemeClr>
                </a:solidFill>
                <a:latin typeface="Microsoft Yahei"/>
                <a:ea typeface="Microsoft Yahei"/>
                <a:cs typeface="Microsoft Yahei"/>
              </a:rPr>
              <a:t>保险杠物理模型与数学建模</a:t>
            </a:r>
          </a:p>
          <a:p>
            <a:pPr lvl="0" indent="-203200" marL="203200">
              <a:lnSpc>
                <a:spcPct val="150000"/>
              </a:lnSpc>
              <a:buFont typeface="Arial"/>
              <a:buChar char="•"/>
            </a:pPr>
            <a:r>
              <a:rPr lang="en-US" b="true" sz="2400">
                <a:solidFill>
                  <a:schemeClr val="accent1">
                    <a:alpha val="100000"/>
                  </a:schemeClr>
                </a:solidFill>
                <a:latin typeface="Microsoft Yahei"/>
                <a:ea typeface="Microsoft Yahei"/>
                <a:cs typeface="Microsoft Yahei"/>
              </a:rPr>
              <a:t>智能压杠指示系统设计方案</a:t>
            </a:r>
          </a:p>
          <a:p>
            <a:pPr lvl="0" indent="-203200" marL="203200">
              <a:lnSpc>
                <a:spcPct val="150000"/>
              </a:lnSpc>
              <a:buFont typeface="Arial"/>
              <a:buChar char="•"/>
            </a:pPr>
            <a:r>
              <a:rPr lang="en-US" b="true" sz="2400">
                <a:solidFill>
                  <a:schemeClr val="accent1">
                    <a:alpha val="100000"/>
                  </a:schemeClr>
                </a:solidFill>
                <a:latin typeface="Microsoft Yahei"/>
                <a:ea typeface="Microsoft Yahei"/>
                <a:cs typeface="Microsoft Yahei"/>
              </a:rPr>
              <a:t>实验验证与结果分析</a:t>
            </a:r>
          </a:p>
          <a:p>
            <a:pPr lvl="0" indent="-203200" marL="203200">
              <a:lnSpc>
                <a:spcPct val="150000"/>
              </a:lnSpc>
              <a:buFont typeface="Arial"/>
              <a:buChar char="•"/>
            </a:pPr>
            <a:r>
              <a:rPr lang="en-US" b="true" sz="2400">
                <a:solidFill>
                  <a:schemeClr val="accent1">
                    <a:alpha val="100000"/>
                  </a:schemeClr>
                </a:solidFill>
                <a:latin typeface="Microsoft Yahei"/>
                <a:ea typeface="Microsoft Yahei"/>
                <a:cs typeface="Microsoft Yahei"/>
              </a:rPr>
              <a:t>风险评估与应对措施</a:t>
            </a:r>
          </a:p>
          <a:p>
            <a:pPr lvl="0" indent="-203200" marL="203200">
              <a:lnSpc>
                <a:spcPct val="150000"/>
              </a:lnSpc>
              <a:buFont typeface="Arial"/>
              <a:buChar char="•"/>
            </a:pPr>
            <a:r>
              <a:rPr lang="en-US" b="true" sz="2400">
                <a:solidFill>
                  <a:schemeClr val="accent1">
                    <a:alpha val="100000"/>
                  </a:schemeClr>
                </a:solidFill>
                <a:latin typeface="Microsoft Yahei"/>
                <a:ea typeface="Microsoft Yahei"/>
                <a:cs typeface="Microsoft Yahei"/>
              </a:rPr>
              <a:t>总结与展望</a:t>
            </a:r>
          </a:p>
        </p:txBody>
      </p:sp>
      <p:sp>
        <p:nvSpPr>
          <p:cNvPr name="AutoShape 7" id="7"/>
          <p:cNvSpPr/>
          <p:nvPr/>
        </p:nvSpPr>
        <p:spPr>
          <a:xfrm rot="0">
            <a:off x="11307391" y="332232"/>
            <a:ext cx="89762" cy="86430"/>
          </a:xfrm>
          <a:prstGeom prst="ellipse">
            <a:avLst/>
          </a:prstGeom>
          <a:solidFill>
            <a:schemeClr val="accent2">
              <a:alpha val="100000"/>
            </a:schemeClr>
          </a:solidFill>
          <a:ln/>
        </p:spPr>
      </p:sp>
      <p:sp>
        <p:nvSpPr>
          <p:cNvPr name="AutoShape 8" id="8"/>
          <p:cNvSpPr/>
          <p:nvPr/>
        </p:nvSpPr>
        <p:spPr>
          <a:xfrm rot="0">
            <a:off x="11736478" y="332232"/>
            <a:ext cx="89762" cy="86430"/>
          </a:xfrm>
          <a:prstGeom prst="ellipse">
            <a:avLst/>
          </a:prstGeom>
          <a:solidFill>
            <a:schemeClr val="accent2">
              <a:alpha val="100000"/>
            </a:schemeClr>
          </a:solidFill>
          <a:ln/>
        </p:spPr>
      </p:sp>
      <p:sp>
        <p:nvSpPr>
          <p:cNvPr name="AutoShape 9" id="9"/>
          <p:cNvSpPr/>
          <p:nvPr/>
        </p:nvSpPr>
        <p:spPr>
          <a:xfrm rot="0">
            <a:off x="11346376" y="332232"/>
            <a:ext cx="436199" cy="86430"/>
          </a:xfrm>
          <a:prstGeom prst="rect">
            <a:avLst/>
          </a:prstGeom>
          <a:solidFill>
            <a:schemeClr val="accent2">
              <a:alpha val="100000"/>
            </a:schemeClr>
          </a:solidFill>
          <a:ln/>
        </p:spPr>
      </p:sp>
      <p:sp>
        <p:nvSpPr>
          <p:cNvPr name="AutoShape 10" id="10"/>
          <p:cNvSpPr/>
          <p:nvPr/>
        </p:nvSpPr>
        <p:spPr>
          <a:xfrm rot="0">
            <a:off x="11307391" y="508550"/>
            <a:ext cx="89762" cy="86430"/>
          </a:xfrm>
          <a:prstGeom prst="ellipse">
            <a:avLst/>
          </a:prstGeom>
          <a:solidFill>
            <a:schemeClr val="accent2">
              <a:alpha val="100000"/>
            </a:schemeClr>
          </a:solidFill>
          <a:ln/>
        </p:spPr>
      </p:sp>
      <p:sp>
        <p:nvSpPr>
          <p:cNvPr name="AutoShape 11" id="11"/>
          <p:cNvSpPr/>
          <p:nvPr/>
        </p:nvSpPr>
        <p:spPr>
          <a:xfrm rot="0">
            <a:off x="11736478" y="508550"/>
            <a:ext cx="89762" cy="86430"/>
          </a:xfrm>
          <a:prstGeom prst="ellipse">
            <a:avLst/>
          </a:prstGeom>
          <a:solidFill>
            <a:schemeClr val="accent2">
              <a:alpha val="100000"/>
            </a:schemeClr>
          </a:solidFill>
          <a:ln/>
        </p:spPr>
      </p:sp>
      <p:sp>
        <p:nvSpPr>
          <p:cNvPr name="AutoShape 12" id="12"/>
          <p:cNvSpPr/>
          <p:nvPr/>
        </p:nvSpPr>
        <p:spPr>
          <a:xfrm rot="0">
            <a:off x="11346376" y="508550"/>
            <a:ext cx="436199" cy="86430"/>
          </a:xfrm>
          <a:prstGeom prst="rect">
            <a:avLst/>
          </a:prstGeom>
          <a:solidFill>
            <a:schemeClr val="accent2">
              <a:alpha val="100000"/>
            </a:schemeClr>
          </a:solidFill>
          <a:ln/>
        </p:spPr>
      </p:sp>
      <p:sp>
        <p:nvSpPr>
          <p:cNvPr name="AutoShape 13" id="13"/>
          <p:cNvSpPr/>
          <p:nvPr/>
        </p:nvSpPr>
        <p:spPr>
          <a:xfrm rot="0">
            <a:off x="11307391" y="684869"/>
            <a:ext cx="89762" cy="86430"/>
          </a:xfrm>
          <a:prstGeom prst="ellipse">
            <a:avLst/>
          </a:prstGeom>
          <a:solidFill>
            <a:schemeClr val="accent2">
              <a:alpha val="100000"/>
            </a:schemeClr>
          </a:solidFill>
          <a:ln/>
        </p:spPr>
      </p:sp>
      <p:sp>
        <p:nvSpPr>
          <p:cNvPr name="AutoShape 14" id="14"/>
          <p:cNvSpPr/>
          <p:nvPr/>
        </p:nvSpPr>
        <p:spPr>
          <a:xfrm rot="0">
            <a:off x="11736478" y="684869"/>
            <a:ext cx="89762" cy="86430"/>
          </a:xfrm>
          <a:prstGeom prst="ellipse">
            <a:avLst/>
          </a:prstGeom>
          <a:solidFill>
            <a:schemeClr val="accent2">
              <a:alpha val="100000"/>
            </a:schemeClr>
          </a:solidFill>
          <a:ln/>
        </p:spPr>
      </p:sp>
      <p:sp>
        <p:nvSpPr>
          <p:cNvPr name="AutoShape 15" id="15"/>
          <p:cNvSpPr/>
          <p:nvPr/>
        </p:nvSpPr>
        <p:spPr>
          <a:xfrm rot="0">
            <a:off x="11346376" y="684869"/>
            <a:ext cx="436199" cy="86430"/>
          </a:xfrm>
          <a:prstGeom prst="rect">
            <a:avLst/>
          </a:prstGeom>
          <a:solidFill>
            <a:schemeClr val="accent2">
              <a:alpha val="100000"/>
            </a:schemeClr>
          </a:solidFill>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32546" r="32546"/>
          <a:stretch>
            <a:fillRect/>
          </a:stretch>
        </p:blipFill>
        <p:spPr>
          <a:xfrm rot="0">
            <a:off x="875314" y="1869245"/>
            <a:ext cx="2050689" cy="3916435"/>
          </a:xfrm>
          <a:prstGeom prst="rect">
            <a:avLst/>
          </a:prstGeom>
        </p:spPr>
      </p:pic>
      <p:pic>
        <p:nvPicPr>
          <p:cNvPr name="Picture 3" id="3"/>
          <p:cNvPicPr>
            <a:picLocks noChangeAspect="true"/>
          </p:cNvPicPr>
          <p:nvPr/>
        </p:nvPicPr>
        <p:blipFill>
          <a:blip r:embed="rId4"/>
          <a:srcRect l="32546" r="32546"/>
          <a:stretch>
            <a:fillRect/>
          </a:stretch>
        </p:blipFill>
        <p:spPr>
          <a:xfrm rot="0">
            <a:off x="5906740" y="1869245"/>
            <a:ext cx="2050689" cy="3916435"/>
          </a:xfrm>
          <a:prstGeom prst="rect">
            <a:avLst/>
          </a:prstGeom>
        </p:spPr>
      </p:pic>
      <p:pic>
        <p:nvPicPr>
          <p:cNvPr name="Picture 4" id="4"/>
          <p:cNvPicPr>
            <a:picLocks noChangeAspect="true"/>
          </p:cNvPicPr>
          <p:nvPr/>
        </p:nvPicPr>
        <p:blipFill>
          <a:blip r:embed="rId5"/>
          <a:srcRect l="32546" r="32546"/>
          <a:stretch>
            <a:fillRect/>
          </a:stretch>
        </p:blipFill>
        <p:spPr>
          <a:xfrm rot="0">
            <a:off x="3391027" y="1869245"/>
            <a:ext cx="2050689" cy="3916435"/>
          </a:xfrm>
          <a:prstGeom prst="rect">
            <a:avLst/>
          </a:prstGeom>
        </p:spPr>
      </p:pic>
      <p:sp>
        <p:nvSpPr>
          <p:cNvPr name="Freeform 5" id="5"/>
          <p:cNvSpPr/>
          <p:nvPr/>
        </p:nvSpPr>
        <p:spPr>
          <a:xfrm rot="0">
            <a:off x="8503615" y="1869245"/>
            <a:ext cx="300899" cy="495300"/>
          </a:xfrm>
          <a:custGeom>
            <a:avLst/>
            <a:gdLst/>
            <a:ahLst/>
            <a:cxnLst/>
            <a:rect r="r" b="b" t="t" l="l"/>
            <a:pathLst>
              <a:path h="607851" w="369275">
                <a:moveTo>
                  <a:pt x="139276" y="570066"/>
                </a:moveTo>
                <a:cubicBezTo>
                  <a:pt x="144275" y="565371"/>
                  <a:pt x="152183" y="565744"/>
                  <a:pt x="156809" y="570811"/>
                </a:cubicBezTo>
                <a:cubicBezTo>
                  <a:pt x="171730" y="587133"/>
                  <a:pt x="197544" y="587133"/>
                  <a:pt x="212465" y="570811"/>
                </a:cubicBezTo>
                <a:cubicBezTo>
                  <a:pt x="217091" y="565744"/>
                  <a:pt x="224999" y="565371"/>
                  <a:pt x="229998" y="570066"/>
                </a:cubicBezTo>
                <a:cubicBezTo>
                  <a:pt x="235071" y="574687"/>
                  <a:pt x="235444" y="582512"/>
                  <a:pt x="230818" y="587580"/>
                </a:cubicBezTo>
                <a:cubicBezTo>
                  <a:pt x="218956" y="600473"/>
                  <a:pt x="202170" y="607851"/>
                  <a:pt x="184637" y="607851"/>
                </a:cubicBezTo>
                <a:cubicBezTo>
                  <a:pt x="167105" y="607851"/>
                  <a:pt x="150318" y="600473"/>
                  <a:pt x="138456" y="587580"/>
                </a:cubicBezTo>
                <a:cubicBezTo>
                  <a:pt x="133830" y="582512"/>
                  <a:pt x="134203" y="574687"/>
                  <a:pt x="139276" y="570066"/>
                </a:cubicBezTo>
                <a:close/>
                <a:moveTo>
                  <a:pt x="273919" y="497785"/>
                </a:moveTo>
                <a:cubicBezTo>
                  <a:pt x="280558" y="496146"/>
                  <a:pt x="287345" y="500169"/>
                  <a:pt x="288986" y="506874"/>
                </a:cubicBezTo>
                <a:cubicBezTo>
                  <a:pt x="290627" y="513505"/>
                  <a:pt x="286599" y="520210"/>
                  <a:pt x="279961" y="521849"/>
                </a:cubicBezTo>
                <a:cubicBezTo>
                  <a:pt x="218426" y="537271"/>
                  <a:pt x="156891" y="552619"/>
                  <a:pt x="95356" y="567966"/>
                </a:cubicBezTo>
                <a:cubicBezTo>
                  <a:pt x="88717" y="569605"/>
                  <a:pt x="81930" y="565582"/>
                  <a:pt x="80289" y="558951"/>
                </a:cubicBezTo>
                <a:cubicBezTo>
                  <a:pt x="78648" y="552321"/>
                  <a:pt x="82676" y="545541"/>
                  <a:pt x="89314" y="543902"/>
                </a:cubicBezTo>
                <a:cubicBezTo>
                  <a:pt x="150849" y="528554"/>
                  <a:pt x="212384" y="513207"/>
                  <a:pt x="273919" y="497785"/>
                </a:cubicBezTo>
                <a:close/>
                <a:moveTo>
                  <a:pt x="273919" y="452696"/>
                </a:moveTo>
                <a:cubicBezTo>
                  <a:pt x="280558" y="450984"/>
                  <a:pt x="287345" y="455003"/>
                  <a:pt x="288986" y="461701"/>
                </a:cubicBezTo>
                <a:cubicBezTo>
                  <a:pt x="290627" y="468325"/>
                  <a:pt x="286599" y="475024"/>
                  <a:pt x="279961" y="476736"/>
                </a:cubicBezTo>
                <a:cubicBezTo>
                  <a:pt x="218426" y="492067"/>
                  <a:pt x="156891" y="507399"/>
                  <a:pt x="95356" y="522731"/>
                </a:cubicBezTo>
                <a:cubicBezTo>
                  <a:pt x="88717" y="524443"/>
                  <a:pt x="81930" y="520350"/>
                  <a:pt x="80289" y="513726"/>
                </a:cubicBezTo>
                <a:cubicBezTo>
                  <a:pt x="78648" y="507102"/>
                  <a:pt x="82676" y="500403"/>
                  <a:pt x="89314" y="498691"/>
                </a:cubicBezTo>
                <a:cubicBezTo>
                  <a:pt x="150849" y="483360"/>
                  <a:pt x="212384" y="468028"/>
                  <a:pt x="273919" y="452696"/>
                </a:cubicBezTo>
                <a:close/>
                <a:moveTo>
                  <a:pt x="184673" y="227009"/>
                </a:moveTo>
                <a:cubicBezTo>
                  <a:pt x="189222" y="227009"/>
                  <a:pt x="193698" y="227158"/>
                  <a:pt x="198173" y="227456"/>
                </a:cubicBezTo>
                <a:cubicBezTo>
                  <a:pt x="202723" y="227829"/>
                  <a:pt x="207273" y="228276"/>
                  <a:pt x="211748" y="228947"/>
                </a:cubicBezTo>
                <a:cubicBezTo>
                  <a:pt x="216223" y="229617"/>
                  <a:pt x="220773" y="230437"/>
                  <a:pt x="225248" y="231406"/>
                </a:cubicBezTo>
                <a:cubicBezTo>
                  <a:pt x="229723" y="232449"/>
                  <a:pt x="234199" y="233567"/>
                  <a:pt x="238674" y="234908"/>
                </a:cubicBezTo>
                <a:cubicBezTo>
                  <a:pt x="248370" y="237740"/>
                  <a:pt x="250757" y="250408"/>
                  <a:pt x="242776" y="256593"/>
                </a:cubicBezTo>
                <a:cubicBezTo>
                  <a:pt x="242403" y="256891"/>
                  <a:pt x="242030" y="257190"/>
                  <a:pt x="241657" y="257562"/>
                </a:cubicBezTo>
                <a:cubicBezTo>
                  <a:pt x="241284" y="257935"/>
                  <a:pt x="240837" y="258307"/>
                  <a:pt x="240464" y="258680"/>
                </a:cubicBezTo>
                <a:cubicBezTo>
                  <a:pt x="240091" y="259127"/>
                  <a:pt x="239644" y="259574"/>
                  <a:pt x="239271" y="260021"/>
                </a:cubicBezTo>
                <a:cubicBezTo>
                  <a:pt x="238823" y="260543"/>
                  <a:pt x="238450" y="261065"/>
                  <a:pt x="238003" y="261586"/>
                </a:cubicBezTo>
                <a:cubicBezTo>
                  <a:pt x="237555" y="262182"/>
                  <a:pt x="237182" y="262779"/>
                  <a:pt x="236735" y="263449"/>
                </a:cubicBezTo>
                <a:cubicBezTo>
                  <a:pt x="236287" y="264120"/>
                  <a:pt x="235914" y="264791"/>
                  <a:pt x="235467" y="265461"/>
                </a:cubicBezTo>
                <a:cubicBezTo>
                  <a:pt x="235019" y="266206"/>
                  <a:pt x="234646" y="266952"/>
                  <a:pt x="234199" y="267697"/>
                </a:cubicBezTo>
                <a:cubicBezTo>
                  <a:pt x="233826" y="268442"/>
                  <a:pt x="233453" y="269187"/>
                  <a:pt x="233080" y="269932"/>
                </a:cubicBezTo>
                <a:cubicBezTo>
                  <a:pt x="232632" y="270827"/>
                  <a:pt x="232259" y="271721"/>
                  <a:pt x="231812" y="272615"/>
                </a:cubicBezTo>
                <a:cubicBezTo>
                  <a:pt x="231439" y="273584"/>
                  <a:pt x="230991" y="274553"/>
                  <a:pt x="230618" y="275521"/>
                </a:cubicBezTo>
                <a:cubicBezTo>
                  <a:pt x="230171" y="276565"/>
                  <a:pt x="229798" y="277608"/>
                  <a:pt x="229425" y="278726"/>
                </a:cubicBezTo>
                <a:cubicBezTo>
                  <a:pt x="228978" y="279844"/>
                  <a:pt x="228605" y="280961"/>
                  <a:pt x="228232" y="282079"/>
                </a:cubicBezTo>
                <a:cubicBezTo>
                  <a:pt x="227859" y="283271"/>
                  <a:pt x="227486" y="284464"/>
                  <a:pt x="227113" y="285656"/>
                </a:cubicBezTo>
                <a:cubicBezTo>
                  <a:pt x="226740" y="286923"/>
                  <a:pt x="226367" y="288190"/>
                  <a:pt x="225994" y="289457"/>
                </a:cubicBezTo>
                <a:cubicBezTo>
                  <a:pt x="225621" y="290798"/>
                  <a:pt x="225248" y="292214"/>
                  <a:pt x="224950" y="293555"/>
                </a:cubicBezTo>
                <a:cubicBezTo>
                  <a:pt x="224577" y="294971"/>
                  <a:pt x="224204" y="296387"/>
                  <a:pt x="223906" y="297803"/>
                </a:cubicBezTo>
                <a:cubicBezTo>
                  <a:pt x="223533" y="299293"/>
                  <a:pt x="223234" y="300784"/>
                  <a:pt x="222936" y="302274"/>
                </a:cubicBezTo>
                <a:cubicBezTo>
                  <a:pt x="222265" y="305478"/>
                  <a:pt x="221593" y="308608"/>
                  <a:pt x="221071" y="311813"/>
                </a:cubicBezTo>
                <a:cubicBezTo>
                  <a:pt x="220475" y="315315"/>
                  <a:pt x="219878" y="318817"/>
                  <a:pt x="219430" y="322245"/>
                </a:cubicBezTo>
                <a:cubicBezTo>
                  <a:pt x="218983" y="325152"/>
                  <a:pt x="218610" y="328058"/>
                  <a:pt x="218237" y="330964"/>
                </a:cubicBezTo>
                <a:cubicBezTo>
                  <a:pt x="217789" y="334914"/>
                  <a:pt x="217342" y="338938"/>
                  <a:pt x="216969" y="342887"/>
                </a:cubicBezTo>
                <a:cubicBezTo>
                  <a:pt x="216521" y="347135"/>
                  <a:pt x="216148" y="351383"/>
                  <a:pt x="215776" y="355630"/>
                </a:cubicBezTo>
                <a:cubicBezTo>
                  <a:pt x="215477" y="360101"/>
                  <a:pt x="215179" y="364647"/>
                  <a:pt x="214880" y="369193"/>
                </a:cubicBezTo>
                <a:cubicBezTo>
                  <a:pt x="214508" y="376049"/>
                  <a:pt x="208615" y="381265"/>
                  <a:pt x="201753" y="380818"/>
                </a:cubicBezTo>
                <a:cubicBezTo>
                  <a:pt x="194891" y="380445"/>
                  <a:pt x="189670" y="374558"/>
                  <a:pt x="190117" y="367702"/>
                </a:cubicBezTo>
                <a:cubicBezTo>
                  <a:pt x="190490" y="361517"/>
                  <a:pt x="190863" y="355332"/>
                  <a:pt x="191385" y="349221"/>
                </a:cubicBezTo>
                <a:cubicBezTo>
                  <a:pt x="191684" y="346241"/>
                  <a:pt x="191908" y="343334"/>
                  <a:pt x="192206" y="340428"/>
                </a:cubicBezTo>
                <a:cubicBezTo>
                  <a:pt x="192504" y="337596"/>
                  <a:pt x="192803" y="334839"/>
                  <a:pt x="193101" y="332007"/>
                </a:cubicBezTo>
                <a:cubicBezTo>
                  <a:pt x="193399" y="329325"/>
                  <a:pt x="193772" y="326642"/>
                  <a:pt x="194071" y="323959"/>
                </a:cubicBezTo>
                <a:cubicBezTo>
                  <a:pt x="194294" y="322171"/>
                  <a:pt x="194593" y="320457"/>
                  <a:pt x="194816" y="318743"/>
                </a:cubicBezTo>
                <a:cubicBezTo>
                  <a:pt x="195189" y="316209"/>
                  <a:pt x="195562" y="313750"/>
                  <a:pt x="196010" y="311216"/>
                </a:cubicBezTo>
                <a:cubicBezTo>
                  <a:pt x="196383" y="308832"/>
                  <a:pt x="196756" y="306447"/>
                  <a:pt x="197203" y="303988"/>
                </a:cubicBezTo>
                <a:cubicBezTo>
                  <a:pt x="197651" y="301752"/>
                  <a:pt x="198098" y="299442"/>
                  <a:pt x="198620" y="297132"/>
                </a:cubicBezTo>
                <a:cubicBezTo>
                  <a:pt x="199068" y="294971"/>
                  <a:pt x="199515" y="292810"/>
                  <a:pt x="200038" y="290574"/>
                </a:cubicBezTo>
                <a:cubicBezTo>
                  <a:pt x="200560" y="288488"/>
                  <a:pt x="201082" y="286476"/>
                  <a:pt x="201604" y="284389"/>
                </a:cubicBezTo>
                <a:cubicBezTo>
                  <a:pt x="202126" y="282377"/>
                  <a:pt x="202723" y="280440"/>
                  <a:pt x="203319" y="278502"/>
                </a:cubicBezTo>
                <a:cubicBezTo>
                  <a:pt x="203916" y="276565"/>
                  <a:pt x="204513" y="274702"/>
                  <a:pt x="205110" y="272839"/>
                </a:cubicBezTo>
                <a:cubicBezTo>
                  <a:pt x="205706" y="271125"/>
                  <a:pt x="206378" y="269336"/>
                  <a:pt x="207049" y="267548"/>
                </a:cubicBezTo>
                <a:cubicBezTo>
                  <a:pt x="207720" y="265908"/>
                  <a:pt x="208391" y="264269"/>
                  <a:pt x="209137" y="262629"/>
                </a:cubicBezTo>
                <a:cubicBezTo>
                  <a:pt x="209809" y="260990"/>
                  <a:pt x="210554" y="259425"/>
                  <a:pt x="211300" y="257935"/>
                </a:cubicBezTo>
                <a:cubicBezTo>
                  <a:pt x="211673" y="257190"/>
                  <a:pt x="212046" y="256519"/>
                  <a:pt x="212419" y="255848"/>
                </a:cubicBezTo>
                <a:cubicBezTo>
                  <a:pt x="212643" y="255401"/>
                  <a:pt x="212941" y="254879"/>
                  <a:pt x="213240" y="254358"/>
                </a:cubicBezTo>
                <a:cubicBezTo>
                  <a:pt x="211524" y="254060"/>
                  <a:pt x="209809" y="253762"/>
                  <a:pt x="208093" y="253538"/>
                </a:cubicBezTo>
                <a:cubicBezTo>
                  <a:pt x="204214" y="252942"/>
                  <a:pt x="200336" y="252495"/>
                  <a:pt x="196383" y="252197"/>
                </a:cubicBezTo>
                <a:cubicBezTo>
                  <a:pt x="192504" y="251973"/>
                  <a:pt x="188551" y="251824"/>
                  <a:pt x="184673" y="251824"/>
                </a:cubicBezTo>
                <a:cubicBezTo>
                  <a:pt x="180794" y="251824"/>
                  <a:pt x="176841" y="251899"/>
                  <a:pt x="172962" y="252197"/>
                </a:cubicBezTo>
                <a:cubicBezTo>
                  <a:pt x="169009" y="252495"/>
                  <a:pt x="165131" y="252942"/>
                  <a:pt x="161252" y="253538"/>
                </a:cubicBezTo>
                <a:cubicBezTo>
                  <a:pt x="159537" y="253762"/>
                  <a:pt x="157821" y="254060"/>
                  <a:pt x="156106" y="254358"/>
                </a:cubicBezTo>
                <a:cubicBezTo>
                  <a:pt x="156404" y="254879"/>
                  <a:pt x="156702" y="255401"/>
                  <a:pt x="157001" y="255848"/>
                </a:cubicBezTo>
                <a:cubicBezTo>
                  <a:pt x="157299" y="256519"/>
                  <a:pt x="157672" y="257190"/>
                  <a:pt x="158045" y="257935"/>
                </a:cubicBezTo>
                <a:cubicBezTo>
                  <a:pt x="158791" y="259425"/>
                  <a:pt x="159537" y="260990"/>
                  <a:pt x="160208" y="262629"/>
                </a:cubicBezTo>
                <a:cubicBezTo>
                  <a:pt x="160954" y="264269"/>
                  <a:pt x="161625" y="265908"/>
                  <a:pt x="162296" y="267548"/>
                </a:cubicBezTo>
                <a:cubicBezTo>
                  <a:pt x="162968" y="269336"/>
                  <a:pt x="163639" y="271125"/>
                  <a:pt x="164236" y="272839"/>
                </a:cubicBezTo>
                <a:cubicBezTo>
                  <a:pt x="164832" y="274702"/>
                  <a:pt x="165429" y="276565"/>
                  <a:pt x="166026" y="278502"/>
                </a:cubicBezTo>
                <a:cubicBezTo>
                  <a:pt x="166622" y="280440"/>
                  <a:pt x="167219" y="282377"/>
                  <a:pt x="167741" y="284389"/>
                </a:cubicBezTo>
                <a:cubicBezTo>
                  <a:pt x="168263" y="286476"/>
                  <a:pt x="168785" y="288488"/>
                  <a:pt x="169308" y="290574"/>
                </a:cubicBezTo>
                <a:cubicBezTo>
                  <a:pt x="169830" y="292810"/>
                  <a:pt x="170277" y="294971"/>
                  <a:pt x="170725" y="297132"/>
                </a:cubicBezTo>
                <a:cubicBezTo>
                  <a:pt x="171247" y="299442"/>
                  <a:pt x="171694" y="301752"/>
                  <a:pt x="172142" y="303988"/>
                </a:cubicBezTo>
                <a:cubicBezTo>
                  <a:pt x="172589" y="306447"/>
                  <a:pt x="172962" y="308832"/>
                  <a:pt x="173410" y="311216"/>
                </a:cubicBezTo>
                <a:cubicBezTo>
                  <a:pt x="173783" y="313750"/>
                  <a:pt x="174156" y="316209"/>
                  <a:pt x="174529" y="318743"/>
                </a:cubicBezTo>
                <a:cubicBezTo>
                  <a:pt x="175200" y="323140"/>
                  <a:pt x="175722" y="327611"/>
                  <a:pt x="176244" y="332007"/>
                </a:cubicBezTo>
                <a:cubicBezTo>
                  <a:pt x="176915" y="337745"/>
                  <a:pt x="177438" y="343483"/>
                  <a:pt x="177960" y="349221"/>
                </a:cubicBezTo>
                <a:cubicBezTo>
                  <a:pt x="178482" y="355332"/>
                  <a:pt x="178929" y="361517"/>
                  <a:pt x="179228" y="367702"/>
                </a:cubicBezTo>
                <a:cubicBezTo>
                  <a:pt x="179675" y="374558"/>
                  <a:pt x="174454" y="380445"/>
                  <a:pt x="167592" y="380818"/>
                </a:cubicBezTo>
                <a:cubicBezTo>
                  <a:pt x="160730" y="381265"/>
                  <a:pt x="154838" y="376049"/>
                  <a:pt x="154465" y="369193"/>
                </a:cubicBezTo>
                <a:cubicBezTo>
                  <a:pt x="154166" y="364647"/>
                  <a:pt x="153868" y="360101"/>
                  <a:pt x="153570" y="355630"/>
                </a:cubicBezTo>
                <a:cubicBezTo>
                  <a:pt x="153197" y="351383"/>
                  <a:pt x="152824" y="347135"/>
                  <a:pt x="152451" y="342887"/>
                </a:cubicBezTo>
                <a:cubicBezTo>
                  <a:pt x="152003" y="338938"/>
                  <a:pt x="151556" y="334914"/>
                  <a:pt x="151108" y="330964"/>
                </a:cubicBezTo>
                <a:cubicBezTo>
                  <a:pt x="150735" y="328058"/>
                  <a:pt x="150362" y="325152"/>
                  <a:pt x="149915" y="322245"/>
                </a:cubicBezTo>
                <a:cubicBezTo>
                  <a:pt x="149467" y="318817"/>
                  <a:pt x="148871" y="315315"/>
                  <a:pt x="148274" y="311813"/>
                </a:cubicBezTo>
                <a:cubicBezTo>
                  <a:pt x="147752" y="308608"/>
                  <a:pt x="147080" y="305404"/>
                  <a:pt x="146409" y="302274"/>
                </a:cubicBezTo>
                <a:cubicBezTo>
                  <a:pt x="145812" y="299368"/>
                  <a:pt x="145141" y="296387"/>
                  <a:pt x="144395" y="293555"/>
                </a:cubicBezTo>
                <a:cubicBezTo>
                  <a:pt x="143799" y="290872"/>
                  <a:pt x="143053" y="288264"/>
                  <a:pt x="142232" y="285656"/>
                </a:cubicBezTo>
                <a:cubicBezTo>
                  <a:pt x="141859" y="284464"/>
                  <a:pt x="141486" y="283271"/>
                  <a:pt x="141113" y="282079"/>
                </a:cubicBezTo>
                <a:cubicBezTo>
                  <a:pt x="140741" y="280961"/>
                  <a:pt x="140368" y="279844"/>
                  <a:pt x="139920" y="278726"/>
                </a:cubicBezTo>
                <a:cubicBezTo>
                  <a:pt x="139547" y="277608"/>
                  <a:pt x="139174" y="276565"/>
                  <a:pt x="138727" y="275521"/>
                </a:cubicBezTo>
                <a:cubicBezTo>
                  <a:pt x="138354" y="274553"/>
                  <a:pt x="137906" y="273584"/>
                  <a:pt x="137533" y="272615"/>
                </a:cubicBezTo>
                <a:cubicBezTo>
                  <a:pt x="137086" y="271721"/>
                  <a:pt x="136713" y="270827"/>
                  <a:pt x="136265" y="269932"/>
                </a:cubicBezTo>
                <a:cubicBezTo>
                  <a:pt x="135892" y="269187"/>
                  <a:pt x="135519" y="268442"/>
                  <a:pt x="135146" y="267697"/>
                </a:cubicBezTo>
                <a:cubicBezTo>
                  <a:pt x="134699" y="266952"/>
                  <a:pt x="134326" y="266206"/>
                  <a:pt x="133878" y="265461"/>
                </a:cubicBezTo>
                <a:cubicBezTo>
                  <a:pt x="133431" y="264791"/>
                  <a:pt x="133058" y="264120"/>
                  <a:pt x="132611" y="263449"/>
                </a:cubicBezTo>
                <a:cubicBezTo>
                  <a:pt x="132163" y="262779"/>
                  <a:pt x="131790" y="262182"/>
                  <a:pt x="131343" y="261586"/>
                </a:cubicBezTo>
                <a:cubicBezTo>
                  <a:pt x="130895" y="261065"/>
                  <a:pt x="130522" y="260543"/>
                  <a:pt x="130075" y="260021"/>
                </a:cubicBezTo>
                <a:cubicBezTo>
                  <a:pt x="129702" y="259574"/>
                  <a:pt x="129254" y="259127"/>
                  <a:pt x="128881" y="258680"/>
                </a:cubicBezTo>
                <a:cubicBezTo>
                  <a:pt x="128508" y="258307"/>
                  <a:pt x="128061" y="257935"/>
                  <a:pt x="127688" y="257562"/>
                </a:cubicBezTo>
                <a:cubicBezTo>
                  <a:pt x="127315" y="257190"/>
                  <a:pt x="126942" y="256891"/>
                  <a:pt x="126569" y="256593"/>
                </a:cubicBezTo>
                <a:cubicBezTo>
                  <a:pt x="118588" y="250408"/>
                  <a:pt x="120975" y="237740"/>
                  <a:pt x="130671" y="234908"/>
                </a:cubicBezTo>
                <a:cubicBezTo>
                  <a:pt x="135146" y="233567"/>
                  <a:pt x="139622" y="232449"/>
                  <a:pt x="144097" y="231406"/>
                </a:cubicBezTo>
                <a:cubicBezTo>
                  <a:pt x="148572" y="230437"/>
                  <a:pt x="153122" y="229617"/>
                  <a:pt x="157597" y="228947"/>
                </a:cubicBezTo>
                <a:cubicBezTo>
                  <a:pt x="162147" y="228276"/>
                  <a:pt x="166622" y="227829"/>
                  <a:pt x="171172" y="227456"/>
                </a:cubicBezTo>
                <a:cubicBezTo>
                  <a:pt x="175647" y="227158"/>
                  <a:pt x="180123" y="227009"/>
                  <a:pt x="184673" y="227009"/>
                </a:cubicBezTo>
                <a:close/>
                <a:moveTo>
                  <a:pt x="184638" y="0"/>
                </a:moveTo>
                <a:cubicBezTo>
                  <a:pt x="244994" y="0"/>
                  <a:pt x="301546" y="29424"/>
                  <a:pt x="336088" y="78887"/>
                </a:cubicBezTo>
                <a:cubicBezTo>
                  <a:pt x="370631" y="128350"/>
                  <a:pt x="378763" y="191444"/>
                  <a:pt x="357873" y="248058"/>
                </a:cubicBezTo>
                <a:cubicBezTo>
                  <a:pt x="336461" y="306087"/>
                  <a:pt x="272822" y="336703"/>
                  <a:pt x="262900" y="410227"/>
                </a:cubicBezTo>
                <a:cubicBezTo>
                  <a:pt x="266555" y="409259"/>
                  <a:pt x="270286" y="408365"/>
                  <a:pt x="273941" y="407471"/>
                </a:cubicBezTo>
                <a:cubicBezTo>
                  <a:pt x="280581" y="405757"/>
                  <a:pt x="287370" y="409855"/>
                  <a:pt x="289012" y="416484"/>
                </a:cubicBezTo>
                <a:cubicBezTo>
                  <a:pt x="290653" y="423114"/>
                  <a:pt x="286624" y="429893"/>
                  <a:pt x="279984" y="431532"/>
                </a:cubicBezTo>
                <a:cubicBezTo>
                  <a:pt x="218434" y="446877"/>
                  <a:pt x="156884" y="462222"/>
                  <a:pt x="95334" y="477642"/>
                </a:cubicBezTo>
                <a:cubicBezTo>
                  <a:pt x="88694" y="479281"/>
                  <a:pt x="81905" y="475258"/>
                  <a:pt x="80263" y="468554"/>
                </a:cubicBezTo>
                <a:cubicBezTo>
                  <a:pt x="78622" y="461924"/>
                  <a:pt x="82651" y="455220"/>
                  <a:pt x="89291" y="453507"/>
                </a:cubicBezTo>
                <a:cubicBezTo>
                  <a:pt x="139575" y="440992"/>
                  <a:pt x="189860" y="428403"/>
                  <a:pt x="240145" y="415888"/>
                </a:cubicBezTo>
                <a:cubicBezTo>
                  <a:pt x="238354" y="413132"/>
                  <a:pt x="237757" y="410599"/>
                  <a:pt x="238205" y="407396"/>
                </a:cubicBezTo>
                <a:cubicBezTo>
                  <a:pt x="238876" y="402182"/>
                  <a:pt x="239772" y="397116"/>
                  <a:pt x="240965" y="392051"/>
                </a:cubicBezTo>
                <a:cubicBezTo>
                  <a:pt x="242084" y="387134"/>
                  <a:pt x="243427" y="382367"/>
                  <a:pt x="245069" y="377674"/>
                </a:cubicBezTo>
                <a:cubicBezTo>
                  <a:pt x="246561" y="373130"/>
                  <a:pt x="248277" y="368660"/>
                  <a:pt x="250216" y="364265"/>
                </a:cubicBezTo>
                <a:cubicBezTo>
                  <a:pt x="252007" y="360019"/>
                  <a:pt x="254021" y="355848"/>
                  <a:pt x="256185" y="351751"/>
                </a:cubicBezTo>
                <a:cubicBezTo>
                  <a:pt x="258274" y="347877"/>
                  <a:pt x="260587" y="344004"/>
                  <a:pt x="262900" y="340205"/>
                </a:cubicBezTo>
                <a:cubicBezTo>
                  <a:pt x="265212" y="336554"/>
                  <a:pt x="267600" y="332979"/>
                  <a:pt x="270062" y="329403"/>
                </a:cubicBezTo>
                <a:cubicBezTo>
                  <a:pt x="272449" y="325977"/>
                  <a:pt x="274986" y="322624"/>
                  <a:pt x="277522" y="319347"/>
                </a:cubicBezTo>
                <a:cubicBezTo>
                  <a:pt x="279984" y="316069"/>
                  <a:pt x="282521" y="312941"/>
                  <a:pt x="285058" y="309812"/>
                </a:cubicBezTo>
                <a:cubicBezTo>
                  <a:pt x="287594" y="306758"/>
                  <a:pt x="290056" y="303704"/>
                  <a:pt x="292593" y="300724"/>
                </a:cubicBezTo>
                <a:cubicBezTo>
                  <a:pt x="294906" y="297968"/>
                  <a:pt x="297218" y="295211"/>
                  <a:pt x="299531" y="292530"/>
                </a:cubicBezTo>
                <a:cubicBezTo>
                  <a:pt x="300725" y="291114"/>
                  <a:pt x="301919" y="289699"/>
                  <a:pt x="303038" y="288284"/>
                </a:cubicBezTo>
                <a:cubicBezTo>
                  <a:pt x="305351" y="285528"/>
                  <a:pt x="307663" y="282771"/>
                  <a:pt x="309827" y="279941"/>
                </a:cubicBezTo>
                <a:cubicBezTo>
                  <a:pt x="311990" y="277259"/>
                  <a:pt x="314079" y="274577"/>
                  <a:pt x="316168" y="271821"/>
                </a:cubicBezTo>
                <a:cubicBezTo>
                  <a:pt x="318108" y="269214"/>
                  <a:pt x="320048" y="266532"/>
                  <a:pt x="321838" y="263776"/>
                </a:cubicBezTo>
                <a:cubicBezTo>
                  <a:pt x="323554" y="261169"/>
                  <a:pt x="325270" y="258487"/>
                  <a:pt x="326837" y="255731"/>
                </a:cubicBezTo>
                <a:cubicBezTo>
                  <a:pt x="328329" y="253124"/>
                  <a:pt x="329747" y="250442"/>
                  <a:pt x="331090" y="247686"/>
                </a:cubicBezTo>
                <a:cubicBezTo>
                  <a:pt x="332358" y="245004"/>
                  <a:pt x="333552" y="242248"/>
                  <a:pt x="334596" y="239492"/>
                </a:cubicBezTo>
                <a:cubicBezTo>
                  <a:pt x="352651" y="190550"/>
                  <a:pt x="345563" y="135873"/>
                  <a:pt x="315721" y="93115"/>
                </a:cubicBezTo>
                <a:cubicBezTo>
                  <a:pt x="285804" y="50282"/>
                  <a:pt x="236862" y="24806"/>
                  <a:pt x="184638" y="24806"/>
                </a:cubicBezTo>
                <a:cubicBezTo>
                  <a:pt x="132413" y="24806"/>
                  <a:pt x="83471" y="50282"/>
                  <a:pt x="53554" y="93115"/>
                </a:cubicBezTo>
                <a:cubicBezTo>
                  <a:pt x="23712" y="135873"/>
                  <a:pt x="16624" y="190550"/>
                  <a:pt x="34679" y="239492"/>
                </a:cubicBezTo>
                <a:cubicBezTo>
                  <a:pt x="35425" y="241428"/>
                  <a:pt x="36246" y="243365"/>
                  <a:pt x="37066" y="245302"/>
                </a:cubicBezTo>
                <a:cubicBezTo>
                  <a:pt x="37962" y="247239"/>
                  <a:pt x="38857" y="249175"/>
                  <a:pt x="39827" y="251038"/>
                </a:cubicBezTo>
                <a:cubicBezTo>
                  <a:pt x="40871" y="252975"/>
                  <a:pt x="41916" y="254837"/>
                  <a:pt x="43035" y="256699"/>
                </a:cubicBezTo>
                <a:cubicBezTo>
                  <a:pt x="44154" y="258636"/>
                  <a:pt x="45273" y="260498"/>
                  <a:pt x="46541" y="262361"/>
                </a:cubicBezTo>
                <a:cubicBezTo>
                  <a:pt x="47810" y="264297"/>
                  <a:pt x="49078" y="266234"/>
                  <a:pt x="50421" y="268096"/>
                </a:cubicBezTo>
                <a:cubicBezTo>
                  <a:pt x="51241" y="269288"/>
                  <a:pt x="52062" y="270406"/>
                  <a:pt x="52957" y="271598"/>
                </a:cubicBezTo>
                <a:cubicBezTo>
                  <a:pt x="54375" y="273534"/>
                  <a:pt x="55867" y="275471"/>
                  <a:pt x="57359" y="277333"/>
                </a:cubicBezTo>
                <a:cubicBezTo>
                  <a:pt x="58851" y="279345"/>
                  <a:pt x="60418" y="281281"/>
                  <a:pt x="61985" y="283144"/>
                </a:cubicBezTo>
                <a:cubicBezTo>
                  <a:pt x="63626" y="285155"/>
                  <a:pt x="65267" y="287092"/>
                  <a:pt x="66909" y="289103"/>
                </a:cubicBezTo>
                <a:cubicBezTo>
                  <a:pt x="68774" y="291338"/>
                  <a:pt x="70714" y="293573"/>
                  <a:pt x="72579" y="295882"/>
                </a:cubicBezTo>
                <a:cubicBezTo>
                  <a:pt x="74593" y="298191"/>
                  <a:pt x="76608" y="300575"/>
                  <a:pt x="78547" y="302959"/>
                </a:cubicBezTo>
                <a:cubicBezTo>
                  <a:pt x="80338" y="305119"/>
                  <a:pt x="82128" y="307205"/>
                  <a:pt x="83844" y="309365"/>
                </a:cubicBezTo>
                <a:cubicBezTo>
                  <a:pt x="85635" y="311600"/>
                  <a:pt x="87425" y="313760"/>
                  <a:pt x="89216" y="315995"/>
                </a:cubicBezTo>
                <a:cubicBezTo>
                  <a:pt x="91007" y="318304"/>
                  <a:pt x="92797" y="320613"/>
                  <a:pt x="94513" y="322922"/>
                </a:cubicBezTo>
                <a:cubicBezTo>
                  <a:pt x="96304" y="325306"/>
                  <a:pt x="98020" y="327764"/>
                  <a:pt x="99736" y="330223"/>
                </a:cubicBezTo>
                <a:cubicBezTo>
                  <a:pt x="101526" y="332681"/>
                  <a:pt x="103167" y="335214"/>
                  <a:pt x="104883" y="337821"/>
                </a:cubicBezTo>
                <a:cubicBezTo>
                  <a:pt x="105928" y="339460"/>
                  <a:pt x="106898" y="341024"/>
                  <a:pt x="107868" y="342737"/>
                </a:cubicBezTo>
                <a:cubicBezTo>
                  <a:pt x="109509" y="345419"/>
                  <a:pt x="111076" y="348175"/>
                  <a:pt x="112642" y="350931"/>
                </a:cubicBezTo>
                <a:cubicBezTo>
                  <a:pt x="114135" y="353762"/>
                  <a:pt x="115627" y="356667"/>
                  <a:pt x="116970" y="359572"/>
                </a:cubicBezTo>
                <a:cubicBezTo>
                  <a:pt x="118387" y="362627"/>
                  <a:pt x="119730" y="365681"/>
                  <a:pt x="120998" y="368735"/>
                </a:cubicBezTo>
                <a:cubicBezTo>
                  <a:pt x="122267" y="371938"/>
                  <a:pt x="123386" y="375141"/>
                  <a:pt x="124505" y="378344"/>
                </a:cubicBezTo>
                <a:cubicBezTo>
                  <a:pt x="125549" y="381697"/>
                  <a:pt x="126519" y="385049"/>
                  <a:pt x="127415" y="388401"/>
                </a:cubicBezTo>
                <a:cubicBezTo>
                  <a:pt x="129131" y="395031"/>
                  <a:pt x="125102" y="401809"/>
                  <a:pt x="118462" y="403523"/>
                </a:cubicBezTo>
                <a:cubicBezTo>
                  <a:pt x="111822" y="405236"/>
                  <a:pt x="105033" y="401213"/>
                  <a:pt x="103391" y="394584"/>
                </a:cubicBezTo>
                <a:cubicBezTo>
                  <a:pt x="87276" y="332085"/>
                  <a:pt x="31247" y="301767"/>
                  <a:pt x="11402" y="248058"/>
                </a:cubicBezTo>
                <a:cubicBezTo>
                  <a:pt x="-9488" y="191444"/>
                  <a:pt x="-1356" y="128350"/>
                  <a:pt x="33187" y="78887"/>
                </a:cubicBezTo>
                <a:cubicBezTo>
                  <a:pt x="67729" y="29424"/>
                  <a:pt x="124281" y="0"/>
                  <a:pt x="184638" y="0"/>
                </a:cubicBezTo>
                <a:close/>
              </a:path>
            </a:pathLst>
          </a:custGeom>
          <a:solidFill>
            <a:schemeClr val="accent1">
              <a:lumMod val="75000"/>
              <a:alpha val="100000"/>
            </a:schemeClr>
          </a:solidFill>
          <a:ln/>
        </p:spPr>
      </p:sp>
      <p:sp>
        <p:nvSpPr>
          <p:cNvPr name="Freeform 6" id="6"/>
          <p:cNvSpPr/>
          <p:nvPr/>
        </p:nvSpPr>
        <p:spPr>
          <a:xfrm rot="0">
            <a:off x="8503615" y="4081478"/>
            <a:ext cx="334477" cy="307945"/>
          </a:xfrm>
          <a:custGeom>
            <a:avLst/>
            <a:gdLst/>
            <a:ahLst/>
            <a:cxnLst/>
            <a:rect r="r" b="b" t="t" l="l"/>
            <a:pathLst>
              <a:path h="535" w="580">
                <a:moveTo>
                  <a:pt x="164" y="525"/>
                </a:moveTo>
                <a:cubicBezTo>
                  <a:pt x="172" y="534"/>
                  <a:pt x="186" y="535"/>
                  <a:pt x="196" y="526"/>
                </a:cubicBezTo>
                <a:lnTo>
                  <a:pt x="570" y="187"/>
                </a:lnTo>
                <a:cubicBezTo>
                  <a:pt x="579" y="179"/>
                  <a:pt x="580" y="165"/>
                  <a:pt x="572" y="155"/>
                </a:cubicBezTo>
                <a:lnTo>
                  <a:pt x="475" y="49"/>
                </a:lnTo>
                <a:cubicBezTo>
                  <a:pt x="466" y="39"/>
                  <a:pt x="452" y="39"/>
                  <a:pt x="443" y="47"/>
                </a:cubicBezTo>
                <a:lnTo>
                  <a:pt x="124" y="335"/>
                </a:lnTo>
                <a:cubicBezTo>
                  <a:pt x="115" y="344"/>
                  <a:pt x="114" y="358"/>
                  <a:pt x="123" y="367"/>
                </a:cubicBezTo>
                <a:lnTo>
                  <a:pt x="175" y="425"/>
                </a:lnTo>
                <a:cubicBezTo>
                  <a:pt x="183" y="434"/>
                  <a:pt x="198" y="435"/>
                  <a:pt x="207" y="426"/>
                </a:cubicBezTo>
                <a:lnTo>
                  <a:pt x="341" y="305"/>
                </a:lnTo>
                <a:cubicBezTo>
                  <a:pt x="350" y="297"/>
                  <a:pt x="351" y="282"/>
                  <a:pt x="343" y="273"/>
                </a:cubicBezTo>
                <a:lnTo>
                  <a:pt x="327" y="256"/>
                </a:lnTo>
                <a:lnTo>
                  <a:pt x="193" y="378"/>
                </a:lnTo>
                <a:lnTo>
                  <a:pt x="172" y="354"/>
                </a:lnTo>
                <a:lnTo>
                  <a:pt x="457" y="96"/>
                </a:lnTo>
                <a:lnTo>
                  <a:pt x="523" y="169"/>
                </a:lnTo>
                <a:lnTo>
                  <a:pt x="182" y="478"/>
                </a:lnTo>
                <a:lnTo>
                  <a:pt x="58" y="340"/>
                </a:lnTo>
                <a:lnTo>
                  <a:pt x="404" y="26"/>
                </a:lnTo>
                <a:lnTo>
                  <a:pt x="389" y="10"/>
                </a:lnTo>
                <a:cubicBezTo>
                  <a:pt x="380" y="0"/>
                  <a:pt x="366" y="0"/>
                  <a:pt x="357" y="8"/>
                </a:cubicBezTo>
                <a:lnTo>
                  <a:pt x="10" y="322"/>
                </a:lnTo>
                <a:cubicBezTo>
                  <a:pt x="1" y="330"/>
                  <a:pt x="0" y="344"/>
                  <a:pt x="9" y="354"/>
                </a:cubicBezTo>
                <a:lnTo>
                  <a:pt x="164" y="525"/>
                </a:lnTo>
                <a:close/>
              </a:path>
            </a:pathLst>
          </a:custGeom>
          <a:solidFill>
            <a:schemeClr val="accent1">
              <a:lumMod val="75000"/>
              <a:alpha val="100000"/>
            </a:schemeClr>
          </a:solidFill>
          <a:ln/>
        </p:spPr>
      </p:sp>
      <p:sp>
        <p:nvSpPr>
          <p:cNvPr name="AutoShape 7" id="7"/>
          <p:cNvSpPr/>
          <p:nvPr/>
        </p:nvSpPr>
        <p:spPr>
          <a:xfrm rot="0">
            <a:off x="8406414" y="2422663"/>
            <a:ext cx="2708275" cy="1383030"/>
          </a:xfrm>
          <a:prstGeom prst="rect">
            <a:avLst/>
          </a:prstGeom>
          <a:noFill/>
          <a:ln/>
        </p:spPr>
        <p:txBody>
          <a:bodyPr anchor="t" rtlCol="false" tIns="45720" lIns="91440" bIns="45720" rIns="91440" anchorCtr="false" vert="horz" wrap="square">
            <a:noAutofit/>
          </a:bodyPr>
          <a:lstStyle/>
          <a:p>
            <a:pPr algn="just">
              <a:lnSpc>
                <a:spcPct val="150000"/>
              </a:lnSpc>
              <a:defRPr/>
            </a:pPr>
            <a:r>
              <a:rPr lang="en-US" sz="1350">
                <a:solidFill>
                  <a:schemeClr val="dk1">
                    <a:alpha val="100000"/>
                  </a:schemeClr>
                </a:solidFill>
                <a:latin typeface="Microsoft Yahei"/>
                <a:ea typeface="Microsoft Yahei"/>
                <a:cs typeface="Microsoft Yahei"/>
              </a:rPr>
              <a:t>将传感器、LED指示灯、控制系统等硬件和软件集成在一起，形成一个完整的智能压杠指示系统。</a:t>
            </a:r>
            <a:endParaRPr lang="en-US" sz="1100"/>
          </a:p>
        </p:txBody>
      </p:sp>
      <p:sp>
        <p:nvSpPr>
          <p:cNvPr name="AutoShape 8" id="8"/>
          <p:cNvSpPr/>
          <p:nvPr/>
        </p:nvSpPr>
        <p:spPr>
          <a:xfrm rot="0">
            <a:off x="8901714" y="1901965"/>
            <a:ext cx="2084387" cy="460375"/>
          </a:xfrm>
          <a:prstGeom prst="rect">
            <a:avLst/>
          </a:prstGeom>
          <a:noFill/>
          <a:ln/>
        </p:spPr>
        <p:txBody>
          <a:bodyPr anchor="t" rtlCol="false" tIns="45720" lIns="91440" bIns="45720" rIns="91440" anchorCtr="false" vert="horz" wrap="square">
            <a:noAutofit/>
          </a:bodyPr>
          <a:lstStyle/>
          <a:p>
            <a:pPr algn="ctr">
              <a:lnSpc>
                <a:spcPct val="120000"/>
              </a:lnSpc>
              <a:defRPr/>
            </a:pPr>
            <a:r>
              <a:rPr lang="en-US" b="true" sz="1575">
                <a:solidFill>
                  <a:schemeClr val="accent1">
                    <a:alpha val="100000"/>
                  </a:schemeClr>
                </a:solidFill>
                <a:latin typeface="Microsoft Yahei"/>
                <a:ea typeface="Microsoft Yahei"/>
                <a:cs typeface="Microsoft Yahei"/>
              </a:rPr>
              <a:t>系统集成</a:t>
            </a:r>
            <a:endParaRPr lang="en-US" sz="1100"/>
          </a:p>
        </p:txBody>
      </p:sp>
      <p:sp>
        <p:nvSpPr>
          <p:cNvPr name="AutoShape 9" id="9"/>
          <p:cNvSpPr/>
          <p:nvPr/>
        </p:nvSpPr>
        <p:spPr>
          <a:xfrm rot="0">
            <a:off x="8406414" y="4525963"/>
            <a:ext cx="2708275" cy="1383030"/>
          </a:xfrm>
          <a:prstGeom prst="rect">
            <a:avLst/>
          </a:prstGeom>
          <a:noFill/>
          <a:ln/>
        </p:spPr>
        <p:txBody>
          <a:bodyPr anchor="t" rtlCol="false" tIns="45720" lIns="91440" bIns="45720" rIns="91440" anchorCtr="false" vert="horz" wrap="square">
            <a:noAutofit/>
          </a:bodyPr>
          <a:lstStyle/>
          <a:p>
            <a:pPr algn="just">
              <a:lnSpc>
                <a:spcPct val="150000"/>
              </a:lnSpc>
              <a:defRPr/>
            </a:pPr>
            <a:r>
              <a:rPr lang="en-US" sz="1350">
                <a:solidFill>
                  <a:schemeClr val="dk1">
                    <a:alpha val="100000"/>
                  </a:schemeClr>
                </a:solidFill>
                <a:latin typeface="Microsoft Yahei"/>
                <a:ea typeface="Microsoft Yahei"/>
                <a:cs typeface="Microsoft Yahei"/>
              </a:rPr>
              <a:t>对系统进行全面的测试和调试，确保传感器数据准确、LED指示灯显示正确、系统响应迅速。</a:t>
            </a:r>
            <a:endParaRPr lang="en-US" sz="1100"/>
          </a:p>
        </p:txBody>
      </p:sp>
      <p:sp>
        <p:nvSpPr>
          <p:cNvPr name="AutoShape 10" id="10"/>
          <p:cNvSpPr/>
          <p:nvPr/>
        </p:nvSpPr>
        <p:spPr>
          <a:xfrm rot="0">
            <a:off x="8901714" y="4005263"/>
            <a:ext cx="2084387" cy="460375"/>
          </a:xfrm>
          <a:prstGeom prst="rect">
            <a:avLst/>
          </a:prstGeom>
          <a:noFill/>
          <a:ln/>
        </p:spPr>
        <p:txBody>
          <a:bodyPr anchor="ctr" rtlCol="false" tIns="45720" lIns="91440" bIns="45720" rIns="91440" anchorCtr="false" vert="horz" wrap="square">
            <a:noAutofit/>
          </a:bodyPr>
          <a:lstStyle/>
          <a:p>
            <a:pPr algn="ctr">
              <a:lnSpc>
                <a:spcPct val="120000"/>
              </a:lnSpc>
              <a:defRPr/>
            </a:pPr>
            <a:r>
              <a:rPr lang="en-US" b="true" sz="1575">
                <a:solidFill>
                  <a:schemeClr val="accent1">
                    <a:alpha val="100000"/>
                  </a:schemeClr>
                </a:solidFill>
                <a:latin typeface="Microsoft Yahei"/>
                <a:ea typeface="Microsoft Yahei"/>
                <a:cs typeface="Microsoft Yahei"/>
              </a:rPr>
              <a:t>调试流程</a:t>
            </a:r>
            <a:endParaRPr lang="en-US" sz="1100"/>
          </a:p>
        </p:txBody>
      </p:sp>
      <p:grpSp>
        <p:nvGrpSpPr>
          <p:cNvPr name="Group 11" id="11"/>
          <p:cNvGrpSpPr/>
          <p:nvPr/>
        </p:nvGrpSpPr>
        <p:grpSpPr>
          <a:xfrm rot="0">
            <a:off x="454963" y="93878"/>
            <a:ext cx="10641129" cy="914400"/>
            <a:chOff x="454963" y="93878"/>
            <a:chExt cx="10641129" cy="914400"/>
          </a:xfrm>
        </p:grpSpPr>
        <p:sp>
          <p:nvSpPr>
            <p:cNvPr name="AutoShape 12" id="12"/>
            <p:cNvSpPr/>
            <p:nvPr/>
          </p:nvSpPr>
          <p:spPr>
            <a:xfrm rot="0">
              <a:off x="454963" y="331168"/>
              <a:ext cx="84147" cy="84147"/>
            </a:xfrm>
            <a:prstGeom prst="ellipse">
              <a:avLst/>
            </a:prstGeom>
            <a:solidFill>
              <a:schemeClr val="accent1">
                <a:alpha val="100000"/>
              </a:schemeClr>
            </a:solidFill>
            <a:ln/>
          </p:spPr>
        </p:sp>
        <p:sp>
          <p:nvSpPr>
            <p:cNvPr name="AutoShape 13" id="13"/>
            <p:cNvSpPr/>
            <p:nvPr/>
          </p:nvSpPr>
          <p:spPr>
            <a:xfrm rot="0">
              <a:off x="575049" y="337743"/>
              <a:ext cx="78137" cy="78137"/>
            </a:xfrm>
            <a:prstGeom prst="ellipse">
              <a:avLst/>
            </a:prstGeom>
            <a:solidFill>
              <a:schemeClr val="accent1">
                <a:alpha val="80000"/>
              </a:schemeClr>
            </a:solidFill>
            <a:ln/>
          </p:spPr>
        </p:sp>
        <p:sp>
          <p:nvSpPr>
            <p:cNvPr name="AutoShape 14" id="14"/>
            <p:cNvSpPr/>
            <p:nvPr/>
          </p:nvSpPr>
          <p:spPr>
            <a:xfrm rot="0">
              <a:off x="689125" y="339460"/>
              <a:ext cx="74704" cy="74704"/>
            </a:xfrm>
            <a:prstGeom prst="ellipse">
              <a:avLst/>
            </a:prstGeom>
            <a:solidFill>
              <a:schemeClr val="accent1">
                <a:alpha val="60000"/>
              </a:schemeClr>
            </a:solidFill>
            <a:ln/>
          </p:spPr>
        </p:sp>
        <p:sp>
          <p:nvSpPr>
            <p:cNvPr name="AutoShape 15" id="15"/>
            <p:cNvSpPr/>
            <p:nvPr/>
          </p:nvSpPr>
          <p:spPr>
            <a:xfrm rot="0">
              <a:off x="799768" y="348430"/>
              <a:ext cx="69238" cy="69238"/>
            </a:xfrm>
            <a:prstGeom prst="ellipse">
              <a:avLst/>
            </a:prstGeom>
            <a:solidFill>
              <a:schemeClr val="accent1">
                <a:alpha val="40000"/>
              </a:schemeClr>
            </a:solidFill>
            <a:ln/>
          </p:spPr>
        </p:sp>
        <p:sp>
          <p:nvSpPr>
            <p:cNvPr name="AutoShape 16" id="16"/>
            <p:cNvSpPr/>
            <p:nvPr/>
          </p:nvSpPr>
          <p:spPr>
            <a:xfrm rot="0">
              <a:off x="904945" y="344297"/>
              <a:ext cx="65594" cy="65594"/>
            </a:xfrm>
            <a:prstGeom prst="ellipse">
              <a:avLst/>
            </a:prstGeom>
            <a:solidFill>
              <a:schemeClr val="accent1">
                <a:alpha val="20000"/>
              </a:schemeClr>
            </a:solidFill>
            <a:ln/>
          </p:spPr>
        </p:sp>
        <p:sp>
          <p:nvSpPr>
            <p:cNvPr name="AutoShape 17" id="17"/>
            <p:cNvSpPr/>
            <p:nvPr/>
          </p:nvSpPr>
          <p:spPr>
            <a:xfrm rot="0">
              <a:off x="454963" y="448942"/>
              <a:ext cx="84147" cy="84147"/>
            </a:xfrm>
            <a:prstGeom prst="ellipse">
              <a:avLst/>
            </a:prstGeom>
            <a:solidFill>
              <a:schemeClr val="accent1">
                <a:alpha val="100000"/>
              </a:schemeClr>
            </a:solidFill>
            <a:ln/>
          </p:spPr>
        </p:sp>
        <p:sp>
          <p:nvSpPr>
            <p:cNvPr name="AutoShape 18" id="18"/>
            <p:cNvSpPr/>
            <p:nvPr/>
          </p:nvSpPr>
          <p:spPr>
            <a:xfrm rot="0">
              <a:off x="575049" y="455517"/>
              <a:ext cx="78137" cy="78137"/>
            </a:xfrm>
            <a:prstGeom prst="ellipse">
              <a:avLst/>
            </a:prstGeom>
            <a:solidFill>
              <a:schemeClr val="accent1">
                <a:alpha val="80000"/>
              </a:schemeClr>
            </a:solidFill>
            <a:ln/>
          </p:spPr>
        </p:sp>
        <p:sp>
          <p:nvSpPr>
            <p:cNvPr name="AutoShape 19" id="19"/>
            <p:cNvSpPr/>
            <p:nvPr/>
          </p:nvSpPr>
          <p:spPr>
            <a:xfrm rot="0">
              <a:off x="689125" y="457233"/>
              <a:ext cx="74704" cy="74704"/>
            </a:xfrm>
            <a:prstGeom prst="ellipse">
              <a:avLst/>
            </a:prstGeom>
            <a:solidFill>
              <a:schemeClr val="accent1">
                <a:alpha val="60000"/>
              </a:schemeClr>
            </a:solidFill>
            <a:ln/>
          </p:spPr>
        </p:sp>
        <p:sp>
          <p:nvSpPr>
            <p:cNvPr name="AutoShape 20" id="20"/>
            <p:cNvSpPr/>
            <p:nvPr/>
          </p:nvSpPr>
          <p:spPr>
            <a:xfrm rot="0">
              <a:off x="799768" y="466203"/>
              <a:ext cx="69238" cy="69238"/>
            </a:xfrm>
            <a:prstGeom prst="ellipse">
              <a:avLst/>
            </a:prstGeom>
            <a:solidFill>
              <a:schemeClr val="accent1">
                <a:alpha val="40000"/>
              </a:schemeClr>
            </a:solidFill>
            <a:ln/>
          </p:spPr>
        </p:sp>
        <p:sp>
          <p:nvSpPr>
            <p:cNvPr name="AutoShape 21" id="21"/>
            <p:cNvSpPr/>
            <p:nvPr/>
          </p:nvSpPr>
          <p:spPr>
            <a:xfrm rot="0">
              <a:off x="904945" y="462070"/>
              <a:ext cx="65594" cy="65594"/>
            </a:xfrm>
            <a:prstGeom prst="ellipse">
              <a:avLst/>
            </a:prstGeom>
            <a:solidFill>
              <a:schemeClr val="accent1">
                <a:alpha val="20000"/>
              </a:schemeClr>
            </a:solidFill>
            <a:ln/>
          </p:spPr>
        </p:sp>
        <p:sp>
          <p:nvSpPr>
            <p:cNvPr name="AutoShape 22" id="22"/>
            <p:cNvSpPr/>
            <p:nvPr/>
          </p:nvSpPr>
          <p:spPr>
            <a:xfrm rot="0">
              <a:off x="454963" y="566715"/>
              <a:ext cx="84147" cy="84147"/>
            </a:xfrm>
            <a:prstGeom prst="ellipse">
              <a:avLst/>
            </a:prstGeom>
            <a:solidFill>
              <a:schemeClr val="accent1">
                <a:alpha val="100000"/>
              </a:schemeClr>
            </a:solidFill>
            <a:ln/>
          </p:spPr>
        </p:sp>
        <p:sp>
          <p:nvSpPr>
            <p:cNvPr name="AutoShape 23" id="23"/>
            <p:cNvSpPr/>
            <p:nvPr/>
          </p:nvSpPr>
          <p:spPr>
            <a:xfrm rot="0">
              <a:off x="575049" y="573291"/>
              <a:ext cx="78137" cy="78137"/>
            </a:xfrm>
            <a:prstGeom prst="ellipse">
              <a:avLst/>
            </a:prstGeom>
            <a:solidFill>
              <a:schemeClr val="accent1">
                <a:alpha val="80000"/>
              </a:schemeClr>
            </a:solidFill>
            <a:ln/>
          </p:spPr>
        </p:sp>
        <p:sp>
          <p:nvSpPr>
            <p:cNvPr name="AutoShape 24" id="24"/>
            <p:cNvSpPr/>
            <p:nvPr/>
          </p:nvSpPr>
          <p:spPr>
            <a:xfrm rot="0">
              <a:off x="689125" y="575007"/>
              <a:ext cx="74704" cy="74704"/>
            </a:xfrm>
            <a:prstGeom prst="ellipse">
              <a:avLst/>
            </a:prstGeom>
            <a:solidFill>
              <a:schemeClr val="accent1">
                <a:alpha val="60000"/>
              </a:schemeClr>
            </a:solidFill>
            <a:ln/>
          </p:spPr>
        </p:sp>
        <p:sp>
          <p:nvSpPr>
            <p:cNvPr name="AutoShape 25" id="25"/>
            <p:cNvSpPr/>
            <p:nvPr/>
          </p:nvSpPr>
          <p:spPr>
            <a:xfrm rot="0">
              <a:off x="799768" y="583977"/>
              <a:ext cx="69238" cy="69238"/>
            </a:xfrm>
            <a:prstGeom prst="ellipse">
              <a:avLst/>
            </a:prstGeom>
            <a:solidFill>
              <a:schemeClr val="accent1">
                <a:alpha val="40000"/>
              </a:schemeClr>
            </a:solidFill>
            <a:ln/>
          </p:spPr>
        </p:sp>
        <p:sp>
          <p:nvSpPr>
            <p:cNvPr name="AutoShape 26" id="26"/>
            <p:cNvSpPr/>
            <p:nvPr/>
          </p:nvSpPr>
          <p:spPr>
            <a:xfrm rot="0">
              <a:off x="904945" y="579844"/>
              <a:ext cx="65594" cy="65594"/>
            </a:xfrm>
            <a:prstGeom prst="ellipse">
              <a:avLst/>
            </a:prstGeom>
            <a:solidFill>
              <a:schemeClr val="accent1">
                <a:alpha val="20000"/>
              </a:schemeClr>
            </a:solidFill>
            <a:ln/>
          </p:spPr>
        </p:sp>
        <p:sp>
          <p:nvSpPr>
            <p:cNvPr name="AutoShape 27" id="27"/>
            <p:cNvSpPr/>
            <p:nvPr/>
          </p:nvSpPr>
          <p:spPr>
            <a:xfrm rot="0">
              <a:off x="454963" y="684489"/>
              <a:ext cx="84147" cy="84147"/>
            </a:xfrm>
            <a:prstGeom prst="ellipse">
              <a:avLst/>
            </a:prstGeom>
            <a:solidFill>
              <a:schemeClr val="accent1">
                <a:alpha val="100000"/>
              </a:schemeClr>
            </a:solidFill>
            <a:ln/>
          </p:spPr>
        </p:sp>
        <p:sp>
          <p:nvSpPr>
            <p:cNvPr name="AutoShape 28" id="28"/>
            <p:cNvSpPr/>
            <p:nvPr/>
          </p:nvSpPr>
          <p:spPr>
            <a:xfrm rot="0">
              <a:off x="575049" y="691064"/>
              <a:ext cx="78137" cy="78137"/>
            </a:xfrm>
            <a:prstGeom prst="ellipse">
              <a:avLst/>
            </a:prstGeom>
            <a:solidFill>
              <a:schemeClr val="accent1">
                <a:alpha val="80000"/>
              </a:schemeClr>
            </a:solidFill>
            <a:ln/>
          </p:spPr>
        </p:sp>
        <p:sp>
          <p:nvSpPr>
            <p:cNvPr name="AutoShape 29" id="29"/>
            <p:cNvSpPr/>
            <p:nvPr/>
          </p:nvSpPr>
          <p:spPr>
            <a:xfrm rot="0">
              <a:off x="689125" y="692781"/>
              <a:ext cx="74704" cy="74704"/>
            </a:xfrm>
            <a:prstGeom prst="ellipse">
              <a:avLst/>
            </a:prstGeom>
            <a:solidFill>
              <a:schemeClr val="accent1">
                <a:alpha val="60000"/>
              </a:schemeClr>
            </a:solidFill>
            <a:ln/>
          </p:spPr>
        </p:sp>
        <p:sp>
          <p:nvSpPr>
            <p:cNvPr name="AutoShape 30" id="30"/>
            <p:cNvSpPr/>
            <p:nvPr/>
          </p:nvSpPr>
          <p:spPr>
            <a:xfrm rot="0">
              <a:off x="799768" y="701751"/>
              <a:ext cx="69238" cy="69238"/>
            </a:xfrm>
            <a:prstGeom prst="ellipse">
              <a:avLst/>
            </a:prstGeom>
            <a:solidFill>
              <a:schemeClr val="accent1">
                <a:alpha val="40000"/>
              </a:schemeClr>
            </a:solidFill>
            <a:ln/>
          </p:spPr>
        </p:sp>
        <p:sp>
          <p:nvSpPr>
            <p:cNvPr name="AutoShape 31" id="31"/>
            <p:cNvSpPr/>
            <p:nvPr/>
          </p:nvSpPr>
          <p:spPr>
            <a:xfrm rot="0">
              <a:off x="904945" y="697618"/>
              <a:ext cx="65594" cy="65594"/>
            </a:xfrm>
            <a:prstGeom prst="ellipse">
              <a:avLst/>
            </a:prstGeom>
            <a:solidFill>
              <a:schemeClr val="accent1">
                <a:alpha val="20000"/>
              </a:schemeClr>
            </a:solidFill>
            <a:ln/>
          </p:spPr>
        </p:sp>
        <p:sp>
          <p:nvSpPr>
            <p:cNvPr name="TextBox 32" id="32"/>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系统集成与调试流程概述</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3574882" y="1165346"/>
            <a:ext cx="5016408" cy="5733525"/>
          </a:xfrm>
          <a:prstGeom prst="parallelogram">
            <a:avLst/>
          </a:prstGeom>
          <a:solidFill>
            <a:schemeClr val="accent2">
              <a:alpha val="100000"/>
            </a:schemeClr>
          </a:solidFill>
          <a:ln/>
        </p:spPr>
      </p:sp>
      <p:pic>
        <p:nvPicPr>
          <p:cNvPr name="Picture 3" id="3"/>
          <p:cNvPicPr>
            <a:picLocks noChangeAspect="true"/>
          </p:cNvPicPr>
          <p:nvPr/>
        </p:nvPicPr>
        <p:blipFill>
          <a:blip r:embed="rId3">
            <a:alphaModFix amt="70000"/>
          </a:blip>
          <a:srcRect l="25062" r="25062"/>
          <a:stretch>
            <a:fillRect/>
          </a:stretch>
        </p:blipFill>
        <p:spPr>
          <a:xfrm rot="0">
            <a:off x="161995" y="1165346"/>
            <a:ext cx="4300144" cy="5733525"/>
          </a:xfrm>
          <a:prstGeom prst="parallelogram">
            <a:avLst/>
          </a:prstGeom>
        </p:spPr>
      </p:pic>
      <p:sp>
        <p:nvSpPr>
          <p:cNvPr name="TextBox 4" id="4"/>
          <p:cNvSpPr txBox="true"/>
          <p:nvPr/>
        </p:nvSpPr>
        <p:spPr>
          <a:xfrm rot="0">
            <a:off x="5272221" y="1165346"/>
            <a:ext cx="6288526" cy="755904"/>
          </a:xfrm>
          <a:prstGeom prst="rect">
            <a:avLst/>
          </a:prstGeom>
          <a:ln/>
        </p:spPr>
        <p:txBody>
          <a:bodyPr anchor="t" rtlCol="false" lIns="123825" rIns="57150" tIns="123825" bIns="123825" anchorCtr="false" vert="horz" wrap="square">
            <a:spAutoFit/>
          </a:bodyPr>
          <a:lstStyle/>
          <a:p>
            <a:pPr>
              <a:lnSpc>
                <a:spcPct val="140000"/>
              </a:lnSpc>
            </a:pPr>
            <a:r>
              <a:rPr lang="en-US" b="true" sz="2325">
                <a:solidFill>
                  <a:schemeClr val="accent1">
                    <a:alpha val="100000"/>
                  </a:schemeClr>
                </a:solidFill>
                <a:latin typeface="Microsoft Yahei"/>
                <a:ea typeface="Microsoft Yahei"/>
                <a:cs typeface="Microsoft Yahei"/>
              </a:rPr>
              <a:t>指示清晰</a:t>
            </a:r>
          </a:p>
        </p:txBody>
      </p:sp>
      <p:sp>
        <p:nvSpPr>
          <p:cNvPr name="AutoShape 5" id="5"/>
          <p:cNvSpPr/>
          <p:nvPr/>
        </p:nvSpPr>
        <p:spPr>
          <a:xfrm rot="0">
            <a:off x="3908867" y="1360418"/>
            <a:ext cx="701468" cy="550104"/>
          </a:xfrm>
          <a:prstGeom prst="rect">
            <a:avLst/>
          </a:prstGeom>
          <a:solidFill>
            <a:schemeClr val="accent2">
              <a:alpha val="100000"/>
            </a:schemeClr>
          </a:solidFill>
          <a:ln/>
        </p:spPr>
      </p:sp>
      <p:sp>
        <p:nvSpPr>
          <p:cNvPr name="AutoShape 6" id="6"/>
          <p:cNvSpPr/>
          <p:nvPr/>
        </p:nvSpPr>
        <p:spPr>
          <a:xfrm rot="0">
            <a:off x="4351619" y="1360418"/>
            <a:ext cx="550104" cy="550104"/>
          </a:xfrm>
          <a:prstGeom prst="ellipse">
            <a:avLst/>
          </a:prstGeom>
          <a:solidFill>
            <a:schemeClr val="accent2">
              <a:alpha val="100000"/>
            </a:schemeClr>
          </a:solidFill>
          <a:ln/>
        </p:spPr>
      </p:sp>
      <p:sp>
        <p:nvSpPr>
          <p:cNvPr name="AutoShape 7" id="7"/>
          <p:cNvSpPr/>
          <p:nvPr/>
        </p:nvSpPr>
        <p:spPr>
          <a:xfrm rot="0">
            <a:off x="3633815" y="1360418"/>
            <a:ext cx="550104" cy="550104"/>
          </a:xfrm>
          <a:prstGeom prst="ellipse">
            <a:avLst/>
          </a:prstGeom>
          <a:solidFill>
            <a:schemeClr val="accent2">
              <a:alpha val="100000"/>
            </a:schemeClr>
          </a:solidFill>
          <a:ln/>
        </p:spPr>
      </p:sp>
      <p:sp>
        <p:nvSpPr>
          <p:cNvPr name="TextBox 8" id="8"/>
          <p:cNvSpPr txBox="true"/>
          <p:nvPr/>
        </p:nvSpPr>
        <p:spPr>
          <a:xfrm rot="0">
            <a:off x="3810637" y="1233134"/>
            <a:ext cx="799698" cy="792480"/>
          </a:xfrm>
          <a:prstGeom prst="rect">
            <a:avLst/>
          </a:prstGeom>
          <a:ln/>
        </p:spPr>
        <p:txBody>
          <a:bodyPr anchor="t" rtlCol="false" lIns="123825" rIns="57150" tIns="123825" bIns="123825" anchorCtr="false" vert="horz" wrap="square">
            <a:spAutoFit/>
          </a:bodyPr>
          <a:lstStyle/>
          <a:p>
            <a:pPr algn="ctr">
              <a:lnSpc>
                <a:spcPct val="150000"/>
              </a:lnSpc>
            </a:pPr>
            <a:r>
              <a:rPr lang="en-US" b="true" sz="2325">
                <a:solidFill>
                  <a:srgbClr val="FFFFFF">
                    <a:alpha val="100000"/>
                  </a:srgbClr>
                </a:solidFill>
                <a:latin typeface="Microsoft Yahei"/>
                <a:ea typeface="Microsoft Yahei"/>
                <a:cs typeface="Microsoft Yahei"/>
              </a:rPr>
              <a:t>01</a:t>
            </a:r>
          </a:p>
        </p:txBody>
      </p:sp>
      <p:sp>
        <p:nvSpPr>
          <p:cNvPr name="TextBox 9" id="9"/>
          <p:cNvSpPr txBox="true"/>
          <p:nvPr/>
        </p:nvSpPr>
        <p:spPr>
          <a:xfrm rot="0">
            <a:off x="5272221" y="1692114"/>
            <a:ext cx="6124237" cy="134112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优化LED指示灯的布局和显示方式，确保乘客在任何角度都能清晰看到指示灯。</a:t>
            </a:r>
          </a:p>
        </p:txBody>
      </p:sp>
      <p:sp>
        <p:nvSpPr>
          <p:cNvPr name="TextBox 10" id="10"/>
          <p:cNvSpPr txBox="true"/>
          <p:nvPr/>
        </p:nvSpPr>
        <p:spPr>
          <a:xfrm rot="0">
            <a:off x="4832636" y="2904135"/>
            <a:ext cx="6288526" cy="755904"/>
          </a:xfrm>
          <a:prstGeom prst="rect">
            <a:avLst/>
          </a:prstGeom>
          <a:ln/>
        </p:spPr>
        <p:txBody>
          <a:bodyPr anchor="t" rtlCol="false" lIns="123825" rIns="57150" tIns="123825" bIns="123825" anchorCtr="false" vert="horz" wrap="square">
            <a:spAutoFit/>
          </a:bodyPr>
          <a:lstStyle/>
          <a:p>
            <a:pPr>
              <a:lnSpc>
                <a:spcPct val="140000"/>
              </a:lnSpc>
            </a:pPr>
            <a:r>
              <a:rPr lang="en-US" b="true" sz="2325">
                <a:solidFill>
                  <a:schemeClr val="accent1">
                    <a:alpha val="100000"/>
                  </a:schemeClr>
                </a:solidFill>
                <a:latin typeface="Microsoft Yahei"/>
                <a:ea typeface="Microsoft Yahei"/>
                <a:cs typeface="Microsoft Yahei"/>
              </a:rPr>
              <a:t>反馈及时</a:t>
            </a:r>
          </a:p>
        </p:txBody>
      </p:sp>
      <p:sp>
        <p:nvSpPr>
          <p:cNvPr name="AutoShape 11" id="11"/>
          <p:cNvSpPr/>
          <p:nvPr/>
        </p:nvSpPr>
        <p:spPr>
          <a:xfrm rot="0">
            <a:off x="3469283" y="3099207"/>
            <a:ext cx="701468" cy="550104"/>
          </a:xfrm>
          <a:prstGeom prst="rect">
            <a:avLst/>
          </a:prstGeom>
          <a:solidFill>
            <a:schemeClr val="accent2">
              <a:alpha val="100000"/>
            </a:schemeClr>
          </a:solidFill>
          <a:ln/>
        </p:spPr>
      </p:sp>
      <p:sp>
        <p:nvSpPr>
          <p:cNvPr name="AutoShape 12" id="12"/>
          <p:cNvSpPr/>
          <p:nvPr/>
        </p:nvSpPr>
        <p:spPr>
          <a:xfrm rot="0">
            <a:off x="3912035" y="3099207"/>
            <a:ext cx="550104" cy="550104"/>
          </a:xfrm>
          <a:prstGeom prst="ellipse">
            <a:avLst/>
          </a:prstGeom>
          <a:solidFill>
            <a:schemeClr val="accent2">
              <a:alpha val="100000"/>
            </a:schemeClr>
          </a:solidFill>
          <a:ln/>
        </p:spPr>
      </p:sp>
      <p:sp>
        <p:nvSpPr>
          <p:cNvPr name="AutoShape 13" id="13"/>
          <p:cNvSpPr/>
          <p:nvPr/>
        </p:nvSpPr>
        <p:spPr>
          <a:xfrm rot="0">
            <a:off x="3194231" y="3099207"/>
            <a:ext cx="550104" cy="550104"/>
          </a:xfrm>
          <a:prstGeom prst="ellipse">
            <a:avLst/>
          </a:prstGeom>
          <a:solidFill>
            <a:schemeClr val="accent2">
              <a:alpha val="100000"/>
            </a:schemeClr>
          </a:solidFill>
          <a:ln/>
        </p:spPr>
      </p:sp>
      <p:sp>
        <p:nvSpPr>
          <p:cNvPr name="TextBox 14" id="14"/>
          <p:cNvSpPr txBox="true"/>
          <p:nvPr/>
        </p:nvSpPr>
        <p:spPr>
          <a:xfrm rot="0">
            <a:off x="3249042" y="2971923"/>
            <a:ext cx="1102577" cy="792480"/>
          </a:xfrm>
          <a:prstGeom prst="rect">
            <a:avLst/>
          </a:prstGeom>
          <a:ln/>
        </p:spPr>
        <p:txBody>
          <a:bodyPr anchor="t" rtlCol="false" lIns="123825" rIns="57150" tIns="123825" bIns="123825" anchorCtr="false" vert="horz" wrap="square">
            <a:spAutoFit/>
          </a:bodyPr>
          <a:lstStyle/>
          <a:p>
            <a:pPr algn="ctr">
              <a:lnSpc>
                <a:spcPct val="150000"/>
              </a:lnSpc>
            </a:pPr>
            <a:r>
              <a:rPr lang="en-US" b="true" sz="2325">
                <a:solidFill>
                  <a:srgbClr val="FFFFFF">
                    <a:alpha val="100000"/>
                  </a:srgbClr>
                </a:solidFill>
                <a:latin typeface="Microsoft Yahei"/>
                <a:ea typeface="Microsoft Yahei"/>
                <a:cs typeface="Microsoft Yahei"/>
              </a:rPr>
              <a:t>02</a:t>
            </a:r>
          </a:p>
        </p:txBody>
      </p:sp>
      <p:sp>
        <p:nvSpPr>
          <p:cNvPr name="TextBox 15" id="15"/>
          <p:cNvSpPr txBox="true"/>
          <p:nvPr/>
        </p:nvSpPr>
        <p:spPr>
          <a:xfrm rot="0">
            <a:off x="4832636" y="3430903"/>
            <a:ext cx="6124237" cy="134112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当压杠状态发生变化时，系统应立即更新LED指示灯的显示状态，以便乘客和工作人员及时了解情况。</a:t>
            </a:r>
          </a:p>
        </p:txBody>
      </p:sp>
      <p:sp>
        <p:nvSpPr>
          <p:cNvPr name="TextBox 16" id="16"/>
          <p:cNvSpPr txBox="true"/>
          <p:nvPr/>
        </p:nvSpPr>
        <p:spPr>
          <a:xfrm rot="0">
            <a:off x="4431562" y="4642924"/>
            <a:ext cx="6288526" cy="755904"/>
          </a:xfrm>
          <a:prstGeom prst="rect">
            <a:avLst/>
          </a:prstGeom>
          <a:ln/>
        </p:spPr>
        <p:txBody>
          <a:bodyPr anchor="t" rtlCol="false" lIns="123825" rIns="57150" tIns="123825" bIns="123825" anchorCtr="false" vert="horz" wrap="square">
            <a:spAutoFit/>
          </a:bodyPr>
          <a:lstStyle/>
          <a:p>
            <a:pPr>
              <a:lnSpc>
                <a:spcPct val="140000"/>
              </a:lnSpc>
            </a:pPr>
            <a:r>
              <a:rPr lang="en-US" b="true" sz="2325">
                <a:solidFill>
                  <a:schemeClr val="accent1">
                    <a:alpha val="100000"/>
                  </a:schemeClr>
                </a:solidFill>
                <a:latin typeface="Microsoft Yahei"/>
                <a:ea typeface="Microsoft Yahei"/>
                <a:cs typeface="Microsoft Yahei"/>
              </a:rPr>
              <a:t>安全性考虑</a:t>
            </a:r>
          </a:p>
        </p:txBody>
      </p:sp>
      <p:sp>
        <p:nvSpPr>
          <p:cNvPr name="AutoShape 17" id="17"/>
          <p:cNvSpPr/>
          <p:nvPr/>
        </p:nvSpPr>
        <p:spPr>
          <a:xfrm rot="0">
            <a:off x="3068208" y="4837996"/>
            <a:ext cx="701468" cy="550104"/>
          </a:xfrm>
          <a:prstGeom prst="rect">
            <a:avLst/>
          </a:prstGeom>
          <a:solidFill>
            <a:schemeClr val="accent2">
              <a:alpha val="100000"/>
            </a:schemeClr>
          </a:solidFill>
          <a:ln/>
        </p:spPr>
      </p:sp>
      <p:sp>
        <p:nvSpPr>
          <p:cNvPr name="AutoShape 18" id="18"/>
          <p:cNvSpPr/>
          <p:nvPr/>
        </p:nvSpPr>
        <p:spPr>
          <a:xfrm rot="0">
            <a:off x="3510960" y="4837996"/>
            <a:ext cx="550104" cy="550104"/>
          </a:xfrm>
          <a:prstGeom prst="ellipse">
            <a:avLst/>
          </a:prstGeom>
          <a:solidFill>
            <a:schemeClr val="accent2">
              <a:alpha val="100000"/>
            </a:schemeClr>
          </a:solidFill>
          <a:ln/>
        </p:spPr>
      </p:sp>
      <p:sp>
        <p:nvSpPr>
          <p:cNvPr name="AutoShape 19" id="19"/>
          <p:cNvSpPr/>
          <p:nvPr/>
        </p:nvSpPr>
        <p:spPr>
          <a:xfrm rot="0">
            <a:off x="2793156" y="4837996"/>
            <a:ext cx="550104" cy="550104"/>
          </a:xfrm>
          <a:prstGeom prst="ellipse">
            <a:avLst/>
          </a:prstGeom>
          <a:solidFill>
            <a:schemeClr val="accent2">
              <a:alpha val="100000"/>
            </a:schemeClr>
          </a:solidFill>
          <a:ln/>
        </p:spPr>
      </p:sp>
      <p:sp>
        <p:nvSpPr>
          <p:cNvPr name="TextBox 20" id="20"/>
          <p:cNvSpPr txBox="true"/>
          <p:nvPr/>
        </p:nvSpPr>
        <p:spPr>
          <a:xfrm rot="0">
            <a:off x="2878500" y="4710712"/>
            <a:ext cx="1115711" cy="792480"/>
          </a:xfrm>
          <a:prstGeom prst="rect">
            <a:avLst/>
          </a:prstGeom>
          <a:ln/>
        </p:spPr>
        <p:txBody>
          <a:bodyPr anchor="t" rtlCol="false" lIns="123825" rIns="57150" tIns="123825" bIns="123825" anchorCtr="false" vert="horz" wrap="square">
            <a:spAutoFit/>
          </a:bodyPr>
          <a:lstStyle/>
          <a:p>
            <a:pPr algn="ctr">
              <a:lnSpc>
                <a:spcPct val="150000"/>
              </a:lnSpc>
            </a:pPr>
            <a:r>
              <a:rPr lang="en-US" b="true" sz="2325">
                <a:solidFill>
                  <a:srgbClr val="FFFFFF">
                    <a:alpha val="100000"/>
                  </a:srgbClr>
                </a:solidFill>
                <a:latin typeface="Microsoft Yahei"/>
                <a:ea typeface="Microsoft Yahei"/>
                <a:cs typeface="Microsoft Yahei"/>
              </a:rPr>
              <a:t>03</a:t>
            </a:r>
          </a:p>
        </p:txBody>
      </p:sp>
      <p:sp>
        <p:nvSpPr>
          <p:cNvPr name="TextBox 21" id="21"/>
          <p:cNvSpPr txBox="true"/>
          <p:nvPr/>
        </p:nvSpPr>
        <p:spPr>
          <a:xfrm rot="0">
            <a:off x="4431562" y="5169692"/>
            <a:ext cx="6124237" cy="134112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在系统设计中充分考虑安全因素，确保在任何情况下都能保证乘客的安全。例如，在压杠压力异常时，系统应立即发出警告并采取相应的安全措施。</a:t>
            </a:r>
          </a:p>
        </p:txBody>
      </p:sp>
      <p:grpSp>
        <p:nvGrpSpPr>
          <p:cNvPr name="Group 22" id="22"/>
          <p:cNvGrpSpPr/>
          <p:nvPr/>
        </p:nvGrpSpPr>
        <p:grpSpPr>
          <a:xfrm rot="0">
            <a:off x="454963" y="93878"/>
            <a:ext cx="10641129" cy="914400"/>
            <a:chOff x="454963" y="93878"/>
            <a:chExt cx="10641129" cy="914400"/>
          </a:xfrm>
        </p:grpSpPr>
        <p:sp>
          <p:nvSpPr>
            <p:cNvPr name="AutoShape 23" id="23"/>
            <p:cNvSpPr/>
            <p:nvPr/>
          </p:nvSpPr>
          <p:spPr>
            <a:xfrm rot="0">
              <a:off x="454963" y="331168"/>
              <a:ext cx="84147" cy="84147"/>
            </a:xfrm>
            <a:prstGeom prst="ellipse">
              <a:avLst/>
            </a:prstGeom>
            <a:solidFill>
              <a:schemeClr val="accent1">
                <a:alpha val="100000"/>
              </a:schemeClr>
            </a:solidFill>
            <a:ln/>
          </p:spPr>
        </p:sp>
        <p:sp>
          <p:nvSpPr>
            <p:cNvPr name="AutoShape 24" id="24"/>
            <p:cNvSpPr/>
            <p:nvPr/>
          </p:nvSpPr>
          <p:spPr>
            <a:xfrm rot="0">
              <a:off x="575049" y="337743"/>
              <a:ext cx="78137" cy="78137"/>
            </a:xfrm>
            <a:prstGeom prst="ellipse">
              <a:avLst/>
            </a:prstGeom>
            <a:solidFill>
              <a:schemeClr val="accent1">
                <a:alpha val="80000"/>
              </a:schemeClr>
            </a:solidFill>
            <a:ln/>
          </p:spPr>
        </p:sp>
        <p:sp>
          <p:nvSpPr>
            <p:cNvPr name="AutoShape 25" id="25"/>
            <p:cNvSpPr/>
            <p:nvPr/>
          </p:nvSpPr>
          <p:spPr>
            <a:xfrm rot="0">
              <a:off x="689125" y="339460"/>
              <a:ext cx="74704" cy="74704"/>
            </a:xfrm>
            <a:prstGeom prst="ellipse">
              <a:avLst/>
            </a:prstGeom>
            <a:solidFill>
              <a:schemeClr val="accent1">
                <a:alpha val="60000"/>
              </a:schemeClr>
            </a:solidFill>
            <a:ln/>
          </p:spPr>
        </p:sp>
        <p:sp>
          <p:nvSpPr>
            <p:cNvPr name="AutoShape 26" id="26"/>
            <p:cNvSpPr/>
            <p:nvPr/>
          </p:nvSpPr>
          <p:spPr>
            <a:xfrm rot="0">
              <a:off x="799768" y="348430"/>
              <a:ext cx="69238" cy="69238"/>
            </a:xfrm>
            <a:prstGeom prst="ellipse">
              <a:avLst/>
            </a:prstGeom>
            <a:solidFill>
              <a:schemeClr val="accent1">
                <a:alpha val="40000"/>
              </a:schemeClr>
            </a:solidFill>
            <a:ln/>
          </p:spPr>
        </p:sp>
        <p:sp>
          <p:nvSpPr>
            <p:cNvPr name="AutoShape 27" id="27"/>
            <p:cNvSpPr/>
            <p:nvPr/>
          </p:nvSpPr>
          <p:spPr>
            <a:xfrm rot="0">
              <a:off x="904945" y="344297"/>
              <a:ext cx="65594" cy="65594"/>
            </a:xfrm>
            <a:prstGeom prst="ellipse">
              <a:avLst/>
            </a:prstGeom>
            <a:solidFill>
              <a:schemeClr val="accent1">
                <a:alpha val="20000"/>
              </a:schemeClr>
            </a:solidFill>
            <a:ln/>
          </p:spPr>
        </p:sp>
        <p:sp>
          <p:nvSpPr>
            <p:cNvPr name="AutoShape 28" id="28"/>
            <p:cNvSpPr/>
            <p:nvPr/>
          </p:nvSpPr>
          <p:spPr>
            <a:xfrm rot="0">
              <a:off x="454963" y="448942"/>
              <a:ext cx="84147" cy="84147"/>
            </a:xfrm>
            <a:prstGeom prst="ellipse">
              <a:avLst/>
            </a:prstGeom>
            <a:solidFill>
              <a:schemeClr val="accent1">
                <a:alpha val="100000"/>
              </a:schemeClr>
            </a:solidFill>
            <a:ln/>
          </p:spPr>
        </p:sp>
        <p:sp>
          <p:nvSpPr>
            <p:cNvPr name="AutoShape 29" id="29"/>
            <p:cNvSpPr/>
            <p:nvPr/>
          </p:nvSpPr>
          <p:spPr>
            <a:xfrm rot="0">
              <a:off x="575049" y="455517"/>
              <a:ext cx="78137" cy="78137"/>
            </a:xfrm>
            <a:prstGeom prst="ellipse">
              <a:avLst/>
            </a:prstGeom>
            <a:solidFill>
              <a:schemeClr val="accent1">
                <a:alpha val="80000"/>
              </a:schemeClr>
            </a:solidFill>
            <a:ln/>
          </p:spPr>
        </p:sp>
        <p:sp>
          <p:nvSpPr>
            <p:cNvPr name="AutoShape 30" id="30"/>
            <p:cNvSpPr/>
            <p:nvPr/>
          </p:nvSpPr>
          <p:spPr>
            <a:xfrm rot="0">
              <a:off x="689125" y="457233"/>
              <a:ext cx="74704" cy="74704"/>
            </a:xfrm>
            <a:prstGeom prst="ellipse">
              <a:avLst/>
            </a:prstGeom>
            <a:solidFill>
              <a:schemeClr val="accent1">
                <a:alpha val="60000"/>
              </a:schemeClr>
            </a:solidFill>
            <a:ln/>
          </p:spPr>
        </p:sp>
        <p:sp>
          <p:nvSpPr>
            <p:cNvPr name="AutoShape 31" id="31"/>
            <p:cNvSpPr/>
            <p:nvPr/>
          </p:nvSpPr>
          <p:spPr>
            <a:xfrm rot="0">
              <a:off x="799768" y="466203"/>
              <a:ext cx="69238" cy="69238"/>
            </a:xfrm>
            <a:prstGeom prst="ellipse">
              <a:avLst/>
            </a:prstGeom>
            <a:solidFill>
              <a:schemeClr val="accent1">
                <a:alpha val="40000"/>
              </a:schemeClr>
            </a:solidFill>
            <a:ln/>
          </p:spPr>
        </p:sp>
        <p:sp>
          <p:nvSpPr>
            <p:cNvPr name="AutoShape 32" id="32"/>
            <p:cNvSpPr/>
            <p:nvPr/>
          </p:nvSpPr>
          <p:spPr>
            <a:xfrm rot="0">
              <a:off x="904945" y="462070"/>
              <a:ext cx="65594" cy="65594"/>
            </a:xfrm>
            <a:prstGeom prst="ellipse">
              <a:avLst/>
            </a:prstGeom>
            <a:solidFill>
              <a:schemeClr val="accent1">
                <a:alpha val="20000"/>
              </a:schemeClr>
            </a:solidFill>
            <a:ln/>
          </p:spPr>
        </p:sp>
        <p:sp>
          <p:nvSpPr>
            <p:cNvPr name="AutoShape 33" id="33"/>
            <p:cNvSpPr/>
            <p:nvPr/>
          </p:nvSpPr>
          <p:spPr>
            <a:xfrm rot="0">
              <a:off x="454963" y="566715"/>
              <a:ext cx="84147" cy="84147"/>
            </a:xfrm>
            <a:prstGeom prst="ellipse">
              <a:avLst/>
            </a:prstGeom>
            <a:solidFill>
              <a:schemeClr val="accent1">
                <a:alpha val="100000"/>
              </a:schemeClr>
            </a:solidFill>
            <a:ln/>
          </p:spPr>
        </p:sp>
        <p:sp>
          <p:nvSpPr>
            <p:cNvPr name="AutoShape 34" id="34"/>
            <p:cNvSpPr/>
            <p:nvPr/>
          </p:nvSpPr>
          <p:spPr>
            <a:xfrm rot="0">
              <a:off x="575049" y="573291"/>
              <a:ext cx="78137" cy="78137"/>
            </a:xfrm>
            <a:prstGeom prst="ellipse">
              <a:avLst/>
            </a:prstGeom>
            <a:solidFill>
              <a:schemeClr val="accent1">
                <a:alpha val="80000"/>
              </a:schemeClr>
            </a:solidFill>
            <a:ln/>
          </p:spPr>
        </p:sp>
        <p:sp>
          <p:nvSpPr>
            <p:cNvPr name="AutoShape 35" id="35"/>
            <p:cNvSpPr/>
            <p:nvPr/>
          </p:nvSpPr>
          <p:spPr>
            <a:xfrm rot="0">
              <a:off x="689125" y="575007"/>
              <a:ext cx="74704" cy="74704"/>
            </a:xfrm>
            <a:prstGeom prst="ellipse">
              <a:avLst/>
            </a:prstGeom>
            <a:solidFill>
              <a:schemeClr val="accent1">
                <a:alpha val="60000"/>
              </a:schemeClr>
            </a:solidFill>
            <a:ln/>
          </p:spPr>
        </p:sp>
        <p:sp>
          <p:nvSpPr>
            <p:cNvPr name="AutoShape 36" id="36"/>
            <p:cNvSpPr/>
            <p:nvPr/>
          </p:nvSpPr>
          <p:spPr>
            <a:xfrm rot="0">
              <a:off x="799768" y="583977"/>
              <a:ext cx="69238" cy="69238"/>
            </a:xfrm>
            <a:prstGeom prst="ellipse">
              <a:avLst/>
            </a:prstGeom>
            <a:solidFill>
              <a:schemeClr val="accent1">
                <a:alpha val="40000"/>
              </a:schemeClr>
            </a:solidFill>
            <a:ln/>
          </p:spPr>
        </p:sp>
        <p:sp>
          <p:nvSpPr>
            <p:cNvPr name="AutoShape 37" id="37"/>
            <p:cNvSpPr/>
            <p:nvPr/>
          </p:nvSpPr>
          <p:spPr>
            <a:xfrm rot="0">
              <a:off x="904945" y="579844"/>
              <a:ext cx="65594" cy="65594"/>
            </a:xfrm>
            <a:prstGeom prst="ellipse">
              <a:avLst/>
            </a:prstGeom>
            <a:solidFill>
              <a:schemeClr val="accent1">
                <a:alpha val="20000"/>
              </a:schemeClr>
            </a:solidFill>
            <a:ln/>
          </p:spPr>
        </p:sp>
        <p:sp>
          <p:nvSpPr>
            <p:cNvPr name="AutoShape 38" id="38"/>
            <p:cNvSpPr/>
            <p:nvPr/>
          </p:nvSpPr>
          <p:spPr>
            <a:xfrm rot="0">
              <a:off x="454963" y="684489"/>
              <a:ext cx="84147" cy="84147"/>
            </a:xfrm>
            <a:prstGeom prst="ellipse">
              <a:avLst/>
            </a:prstGeom>
            <a:solidFill>
              <a:schemeClr val="accent1">
                <a:alpha val="100000"/>
              </a:schemeClr>
            </a:solidFill>
            <a:ln/>
          </p:spPr>
        </p:sp>
        <p:sp>
          <p:nvSpPr>
            <p:cNvPr name="AutoShape 39" id="39"/>
            <p:cNvSpPr/>
            <p:nvPr/>
          </p:nvSpPr>
          <p:spPr>
            <a:xfrm rot="0">
              <a:off x="575049" y="691064"/>
              <a:ext cx="78137" cy="78137"/>
            </a:xfrm>
            <a:prstGeom prst="ellipse">
              <a:avLst/>
            </a:prstGeom>
            <a:solidFill>
              <a:schemeClr val="accent1">
                <a:alpha val="80000"/>
              </a:schemeClr>
            </a:solidFill>
            <a:ln/>
          </p:spPr>
        </p:sp>
        <p:sp>
          <p:nvSpPr>
            <p:cNvPr name="AutoShape 40" id="40"/>
            <p:cNvSpPr/>
            <p:nvPr/>
          </p:nvSpPr>
          <p:spPr>
            <a:xfrm rot="0">
              <a:off x="689125" y="692781"/>
              <a:ext cx="74704" cy="74704"/>
            </a:xfrm>
            <a:prstGeom prst="ellipse">
              <a:avLst/>
            </a:prstGeom>
            <a:solidFill>
              <a:schemeClr val="accent1">
                <a:alpha val="60000"/>
              </a:schemeClr>
            </a:solidFill>
            <a:ln/>
          </p:spPr>
        </p:sp>
        <p:sp>
          <p:nvSpPr>
            <p:cNvPr name="AutoShape 41" id="41"/>
            <p:cNvSpPr/>
            <p:nvPr/>
          </p:nvSpPr>
          <p:spPr>
            <a:xfrm rot="0">
              <a:off x="799768" y="701751"/>
              <a:ext cx="69238" cy="69238"/>
            </a:xfrm>
            <a:prstGeom prst="ellipse">
              <a:avLst/>
            </a:prstGeom>
            <a:solidFill>
              <a:schemeClr val="accent1">
                <a:alpha val="40000"/>
              </a:schemeClr>
            </a:solidFill>
            <a:ln/>
          </p:spPr>
        </p:sp>
        <p:sp>
          <p:nvSpPr>
            <p:cNvPr name="AutoShape 42" id="42"/>
            <p:cNvSpPr/>
            <p:nvPr/>
          </p:nvSpPr>
          <p:spPr>
            <a:xfrm rot="0">
              <a:off x="904945" y="697618"/>
              <a:ext cx="65594" cy="65594"/>
            </a:xfrm>
            <a:prstGeom prst="ellipse">
              <a:avLst/>
            </a:prstGeom>
            <a:solidFill>
              <a:schemeClr val="accent1">
                <a:alpha val="20000"/>
              </a:schemeClr>
            </a:solidFill>
            <a:ln/>
          </p:spPr>
        </p:sp>
        <p:sp>
          <p:nvSpPr>
            <p:cNvPr name="TextBox 43" id="43"/>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用户体验优化措施</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34669" y="3368650"/>
            <a:ext cx="9122662" cy="1580007"/>
          </a:xfrm>
          <a:prstGeom prst="rect">
            <a:avLst/>
          </a:prstGeom>
          <a:ln/>
        </p:spPr>
        <p:txBody>
          <a:bodyPr anchor="t" rtlCol="false" lIns="114300" rIns="114300" tIns="57150" bIns="57150" anchorCtr="false" vert="horz" wrap="square">
            <a:spAutoFit/>
          </a:bodyPr>
          <a:lstStyle/>
          <a:p>
            <a:pPr algn="ctr">
              <a:lnSpc>
                <a:spcPct val="120000"/>
              </a:lnSpc>
            </a:pPr>
            <a:r>
              <a:rPr lang="en-US" b="true" sz="3825">
                <a:solidFill>
                  <a:schemeClr val="accent1">
                    <a:alpha val="100000"/>
                  </a:schemeClr>
                </a:solidFill>
                <a:latin typeface="Microsoft Yahei"/>
                <a:ea typeface="Microsoft Yahei"/>
                <a:cs typeface="Microsoft Yahei"/>
              </a:rPr>
              <a:t>实验验证与结果分析</a:t>
            </a:r>
          </a:p>
        </p:txBody>
      </p:sp>
      <p:sp>
        <p:nvSpPr>
          <p:cNvPr name="AutoShape 3" id="3"/>
          <p:cNvSpPr/>
          <p:nvPr/>
        </p:nvSpPr>
        <p:spPr>
          <a:xfrm rot="0">
            <a:off x="530711" y="774551"/>
            <a:ext cx="493417" cy="493417"/>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AutoShape 4" id="4"/>
          <p:cNvSpPr/>
          <p:nvPr/>
        </p:nvSpPr>
        <p:spPr>
          <a:xfrm rot="0">
            <a:off x="10591670" y="5593080"/>
            <a:ext cx="689835" cy="689835"/>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TextBox 5" id="5"/>
          <p:cNvSpPr txBox="true"/>
          <p:nvPr/>
        </p:nvSpPr>
        <p:spPr>
          <a:xfrm rot="0">
            <a:off x="4957538" y="1814132"/>
            <a:ext cx="2276924" cy="336499"/>
          </a:xfrm>
          <a:prstGeom prst="rect">
            <a:avLst/>
          </a:prstGeom>
          <a:ln/>
        </p:spPr>
        <p:txBody>
          <a:bodyPr anchor="t" rtlCol="false" lIns="114300" rIns="114300" tIns="57150" bIns="57150" anchorCtr="false" vert="horz" wrap="square">
            <a:spAutoFit/>
          </a:bodyPr>
          <a:lstStyle/>
          <a:p>
            <a:pPr algn="ctr">
              <a:lnSpc>
                <a:spcPct val="77000"/>
              </a:lnSpc>
              <a:spcBef>
                <a:spcPts val="450"/>
              </a:spcBef>
            </a:pPr>
            <a:r>
              <a:rPr lang="en-US" b="true" sz="1500">
                <a:solidFill>
                  <a:schemeClr val="accent1">
                    <a:lumMod val="60000"/>
                    <a:lumOff val="40000"/>
                    <a:alpha val="100000"/>
                  </a:schemeClr>
                </a:solidFill>
                <a:latin typeface="Microsoft Yahei"/>
                <a:ea typeface="Microsoft Yahei"/>
                <a:cs typeface="Microsoft Yahei"/>
              </a:rPr>
              <a:t>CATALOGUE</a:t>
            </a:r>
          </a:p>
        </p:txBody>
      </p:sp>
      <p:sp>
        <p:nvSpPr>
          <p:cNvPr name="TextBox 6" id="6"/>
          <p:cNvSpPr txBox="true"/>
          <p:nvPr/>
        </p:nvSpPr>
        <p:spPr>
          <a:xfrm rot="0">
            <a:off x="2710445" y="331660"/>
            <a:ext cx="6771110" cy="1482471"/>
          </a:xfrm>
          <a:prstGeom prst="rect">
            <a:avLst/>
          </a:prstGeom>
          <a:ln/>
        </p:spPr>
        <p:txBody>
          <a:bodyPr anchor="t" rtlCol="false" lIns="114300" rIns="114300" tIns="57150" bIns="57150" anchorCtr="false" vert="horz" wrap="square">
            <a:spAutoFit/>
          </a:bodyPr>
          <a:lstStyle/>
          <a:p>
            <a:pPr algn="ctr">
              <a:lnSpc>
                <a:spcPct val="90000"/>
              </a:lnSpc>
            </a:pPr>
            <a:r>
              <a:rPr lang="en-US" b="true" sz="7650">
                <a:solidFill>
                  <a:srgbClr val="FFFFFF">
                    <a:alpha val="100000"/>
                  </a:srgbClr>
                </a:solidFill>
                <a:latin typeface="Microsoft Yahei"/>
                <a:ea typeface="Microsoft Yahei"/>
                <a:cs typeface="Microsoft Yahei"/>
              </a:rPr>
              <a:t>05</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grpSp>
        <p:nvGrpSpPr>
          <p:cNvPr name="Group 2" id="2"/>
          <p:cNvGrpSpPr/>
          <p:nvPr/>
        </p:nvGrpSpPr>
        <p:grpSpPr>
          <a:xfrm rot="0">
            <a:off x="5982796" y="3116804"/>
            <a:ext cx="5783287" cy="1160526"/>
            <a:chOff x="5982796" y="3116804"/>
            <a:chExt cx="5783287" cy="1160526"/>
          </a:xfrm>
        </p:grpSpPr>
        <p:sp>
          <p:nvSpPr>
            <p:cNvPr name="TextBox 3" id="3"/>
            <p:cNvSpPr txBox="true"/>
            <p:nvPr/>
          </p:nvSpPr>
          <p:spPr>
            <a:xfrm rot="0">
              <a:off x="5982796" y="3116804"/>
              <a:ext cx="4521094" cy="398526"/>
            </a:xfrm>
            <a:prstGeom prst="rect">
              <a:avLst/>
            </a:prstGeom>
            <a:ln/>
          </p:spPr>
          <p:txBody>
            <a:bodyPr anchor="t" rtlCol="false" lIns="114300" rIns="114300" tIns="57150" bIns="57150" anchorCtr="false" vert="horz" wrap="square">
              <a:spAutoFit/>
            </a:bodyPr>
            <a:lstStyle/>
            <a:p>
              <a:pPr>
                <a:lnSpc>
                  <a:spcPct val="77000"/>
                </a:lnSpc>
              </a:pPr>
              <a:r>
                <a:rPr lang="en-US" b="true" sz="2325">
                  <a:solidFill>
                    <a:schemeClr val="accent1">
                      <a:alpha val="100000"/>
                    </a:schemeClr>
                  </a:solidFill>
                  <a:latin typeface="Microsoft Yahei"/>
                  <a:ea typeface="Microsoft Yahei"/>
                  <a:cs typeface="Microsoft Yahei"/>
                </a:rPr>
                <a:t>过山车设备</a:t>
              </a:r>
            </a:p>
          </p:txBody>
        </p:sp>
        <p:sp>
          <p:nvSpPr>
            <p:cNvPr name="TextBox 4" id="4"/>
            <p:cNvSpPr txBox="true"/>
            <p:nvPr/>
          </p:nvSpPr>
          <p:spPr>
            <a:xfrm rot="0">
              <a:off x="5982796" y="3575147"/>
              <a:ext cx="5783287"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选择具有代表性的过山车作为实验对象，确保实验结果的普适性。</a:t>
              </a:r>
            </a:p>
          </p:txBody>
        </p:sp>
      </p:grpSp>
      <p:grpSp>
        <p:nvGrpSpPr>
          <p:cNvPr name="Group 5" id="5"/>
          <p:cNvGrpSpPr/>
          <p:nvPr/>
        </p:nvGrpSpPr>
        <p:grpSpPr>
          <a:xfrm rot="0">
            <a:off x="5982796" y="4769459"/>
            <a:ext cx="5783287" cy="1160526"/>
            <a:chOff x="5982796" y="4769459"/>
            <a:chExt cx="5783287" cy="1160526"/>
          </a:xfrm>
        </p:grpSpPr>
        <p:sp>
          <p:nvSpPr>
            <p:cNvPr name="TextBox 6" id="6"/>
            <p:cNvSpPr txBox="true"/>
            <p:nvPr/>
          </p:nvSpPr>
          <p:spPr>
            <a:xfrm rot="0">
              <a:off x="5982796" y="4769459"/>
              <a:ext cx="4521094" cy="398526"/>
            </a:xfrm>
            <a:prstGeom prst="rect">
              <a:avLst/>
            </a:prstGeom>
            <a:ln/>
          </p:spPr>
          <p:txBody>
            <a:bodyPr anchor="t" rtlCol="false" lIns="114300" rIns="114300" tIns="57150" bIns="57150" anchorCtr="false" vert="horz" wrap="square">
              <a:spAutoFit/>
            </a:bodyPr>
            <a:lstStyle/>
            <a:p>
              <a:pPr>
                <a:lnSpc>
                  <a:spcPct val="77000"/>
                </a:lnSpc>
              </a:pPr>
              <a:r>
                <a:rPr lang="en-US" b="true" sz="2325">
                  <a:solidFill>
                    <a:schemeClr val="accent1">
                      <a:alpha val="100000"/>
                    </a:schemeClr>
                  </a:solidFill>
                  <a:latin typeface="Microsoft Yahei"/>
                  <a:ea typeface="Microsoft Yahei"/>
                  <a:cs typeface="Microsoft Yahei"/>
                </a:rPr>
                <a:t>测试环境搭建</a:t>
              </a:r>
            </a:p>
          </p:txBody>
        </p:sp>
        <p:sp>
          <p:nvSpPr>
            <p:cNvPr name="TextBox 7" id="7"/>
            <p:cNvSpPr txBox="true"/>
            <p:nvPr/>
          </p:nvSpPr>
          <p:spPr>
            <a:xfrm rot="0">
              <a:off x="5982796" y="5227802"/>
              <a:ext cx="5783287"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在迪士尼乐园内选取合适的地点搭建测试环境，确保测试过程中不受外界干扰。</a:t>
              </a:r>
            </a:p>
          </p:txBody>
        </p:sp>
      </p:grpSp>
      <p:sp>
        <p:nvSpPr>
          <p:cNvPr name="TextBox 8" id="8"/>
          <p:cNvSpPr txBox="true"/>
          <p:nvPr/>
        </p:nvSpPr>
        <p:spPr>
          <a:xfrm rot="0">
            <a:off x="5982796" y="1468163"/>
            <a:ext cx="4521094" cy="398526"/>
          </a:xfrm>
          <a:prstGeom prst="rect">
            <a:avLst/>
          </a:prstGeom>
          <a:ln/>
        </p:spPr>
        <p:txBody>
          <a:bodyPr anchor="t" rtlCol="false" lIns="114300" rIns="114300" tIns="57150" bIns="57150" anchorCtr="false" vert="horz" wrap="square">
            <a:spAutoFit/>
          </a:bodyPr>
          <a:lstStyle/>
          <a:p>
            <a:pPr>
              <a:lnSpc>
                <a:spcPct val="77000"/>
              </a:lnSpc>
            </a:pPr>
            <a:r>
              <a:rPr lang="en-US" b="true" sz="2325">
                <a:solidFill>
                  <a:schemeClr val="accent1">
                    <a:alpha val="100000"/>
                  </a:schemeClr>
                </a:solidFill>
                <a:latin typeface="Microsoft Yahei"/>
                <a:ea typeface="Microsoft Yahei"/>
                <a:cs typeface="Microsoft Yahei"/>
              </a:rPr>
              <a:t>智能压杠指示系统设备</a:t>
            </a:r>
          </a:p>
        </p:txBody>
      </p:sp>
      <p:sp>
        <p:nvSpPr>
          <p:cNvPr name="TextBox 9" id="9"/>
          <p:cNvSpPr txBox="true"/>
          <p:nvPr/>
        </p:nvSpPr>
        <p:spPr>
          <a:xfrm rot="0">
            <a:off x="5982796" y="1926506"/>
            <a:ext cx="5700871" cy="702183"/>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包括压力传感器、数据采集器、处理器和显示器等。</a:t>
            </a:r>
          </a:p>
        </p:txBody>
      </p:sp>
      <p:pic>
        <p:nvPicPr>
          <p:cNvPr name="Picture 10" id="10"/>
          <p:cNvPicPr>
            <a:picLocks noChangeAspect="true"/>
          </p:cNvPicPr>
          <p:nvPr/>
        </p:nvPicPr>
        <p:blipFill>
          <a:blip r:embed="rId3"/>
          <a:srcRect l="0" r="0" t="16667" b="16667"/>
          <a:stretch>
            <a:fillRect/>
          </a:stretch>
        </p:blipFill>
        <p:spPr>
          <a:xfrm rot="0">
            <a:off x="869006" y="1293634"/>
            <a:ext cx="4563025" cy="4563024"/>
          </a:xfrm>
          <a:prstGeom prst="diamond">
            <a:avLst/>
          </a:prstGeom>
        </p:spPr>
      </p:pic>
      <p:grpSp>
        <p:nvGrpSpPr>
          <p:cNvPr name="Group 11" id="11"/>
          <p:cNvGrpSpPr/>
          <p:nvPr/>
        </p:nvGrpSpPr>
        <p:grpSpPr>
          <a:xfrm rot="0">
            <a:off x="454963" y="93878"/>
            <a:ext cx="10641129" cy="914400"/>
            <a:chOff x="454963" y="93878"/>
            <a:chExt cx="10641129" cy="914400"/>
          </a:xfrm>
        </p:grpSpPr>
        <p:sp>
          <p:nvSpPr>
            <p:cNvPr name="AutoShape 12" id="12"/>
            <p:cNvSpPr/>
            <p:nvPr/>
          </p:nvSpPr>
          <p:spPr>
            <a:xfrm rot="0">
              <a:off x="454963" y="331168"/>
              <a:ext cx="84147" cy="84147"/>
            </a:xfrm>
            <a:prstGeom prst="ellipse">
              <a:avLst/>
            </a:prstGeom>
            <a:solidFill>
              <a:schemeClr val="accent1">
                <a:alpha val="100000"/>
              </a:schemeClr>
            </a:solidFill>
            <a:ln/>
          </p:spPr>
        </p:sp>
        <p:sp>
          <p:nvSpPr>
            <p:cNvPr name="AutoShape 13" id="13"/>
            <p:cNvSpPr/>
            <p:nvPr/>
          </p:nvSpPr>
          <p:spPr>
            <a:xfrm rot="0">
              <a:off x="575049" y="337743"/>
              <a:ext cx="78137" cy="78137"/>
            </a:xfrm>
            <a:prstGeom prst="ellipse">
              <a:avLst/>
            </a:prstGeom>
            <a:solidFill>
              <a:schemeClr val="accent1">
                <a:alpha val="80000"/>
              </a:schemeClr>
            </a:solidFill>
            <a:ln/>
          </p:spPr>
        </p:sp>
        <p:sp>
          <p:nvSpPr>
            <p:cNvPr name="AutoShape 14" id="14"/>
            <p:cNvSpPr/>
            <p:nvPr/>
          </p:nvSpPr>
          <p:spPr>
            <a:xfrm rot="0">
              <a:off x="689125" y="339460"/>
              <a:ext cx="74704" cy="74704"/>
            </a:xfrm>
            <a:prstGeom prst="ellipse">
              <a:avLst/>
            </a:prstGeom>
            <a:solidFill>
              <a:schemeClr val="accent1">
                <a:alpha val="60000"/>
              </a:schemeClr>
            </a:solidFill>
            <a:ln/>
          </p:spPr>
        </p:sp>
        <p:sp>
          <p:nvSpPr>
            <p:cNvPr name="AutoShape 15" id="15"/>
            <p:cNvSpPr/>
            <p:nvPr/>
          </p:nvSpPr>
          <p:spPr>
            <a:xfrm rot="0">
              <a:off x="799768" y="348430"/>
              <a:ext cx="69238" cy="69238"/>
            </a:xfrm>
            <a:prstGeom prst="ellipse">
              <a:avLst/>
            </a:prstGeom>
            <a:solidFill>
              <a:schemeClr val="accent1">
                <a:alpha val="40000"/>
              </a:schemeClr>
            </a:solidFill>
            <a:ln/>
          </p:spPr>
        </p:sp>
        <p:sp>
          <p:nvSpPr>
            <p:cNvPr name="AutoShape 16" id="16"/>
            <p:cNvSpPr/>
            <p:nvPr/>
          </p:nvSpPr>
          <p:spPr>
            <a:xfrm rot="0">
              <a:off x="904945" y="344297"/>
              <a:ext cx="65594" cy="65594"/>
            </a:xfrm>
            <a:prstGeom prst="ellipse">
              <a:avLst/>
            </a:prstGeom>
            <a:solidFill>
              <a:schemeClr val="accent1">
                <a:alpha val="20000"/>
              </a:schemeClr>
            </a:solidFill>
            <a:ln/>
          </p:spPr>
        </p:sp>
        <p:sp>
          <p:nvSpPr>
            <p:cNvPr name="AutoShape 17" id="17"/>
            <p:cNvSpPr/>
            <p:nvPr/>
          </p:nvSpPr>
          <p:spPr>
            <a:xfrm rot="0">
              <a:off x="454963" y="448942"/>
              <a:ext cx="84147" cy="84147"/>
            </a:xfrm>
            <a:prstGeom prst="ellipse">
              <a:avLst/>
            </a:prstGeom>
            <a:solidFill>
              <a:schemeClr val="accent1">
                <a:alpha val="100000"/>
              </a:schemeClr>
            </a:solidFill>
            <a:ln/>
          </p:spPr>
        </p:sp>
        <p:sp>
          <p:nvSpPr>
            <p:cNvPr name="AutoShape 18" id="18"/>
            <p:cNvSpPr/>
            <p:nvPr/>
          </p:nvSpPr>
          <p:spPr>
            <a:xfrm rot="0">
              <a:off x="575049" y="455517"/>
              <a:ext cx="78137" cy="78137"/>
            </a:xfrm>
            <a:prstGeom prst="ellipse">
              <a:avLst/>
            </a:prstGeom>
            <a:solidFill>
              <a:schemeClr val="accent1">
                <a:alpha val="80000"/>
              </a:schemeClr>
            </a:solidFill>
            <a:ln/>
          </p:spPr>
        </p:sp>
        <p:sp>
          <p:nvSpPr>
            <p:cNvPr name="AutoShape 19" id="19"/>
            <p:cNvSpPr/>
            <p:nvPr/>
          </p:nvSpPr>
          <p:spPr>
            <a:xfrm rot="0">
              <a:off x="689125" y="457233"/>
              <a:ext cx="74704" cy="74704"/>
            </a:xfrm>
            <a:prstGeom prst="ellipse">
              <a:avLst/>
            </a:prstGeom>
            <a:solidFill>
              <a:schemeClr val="accent1">
                <a:alpha val="60000"/>
              </a:schemeClr>
            </a:solidFill>
            <a:ln/>
          </p:spPr>
        </p:sp>
        <p:sp>
          <p:nvSpPr>
            <p:cNvPr name="AutoShape 20" id="20"/>
            <p:cNvSpPr/>
            <p:nvPr/>
          </p:nvSpPr>
          <p:spPr>
            <a:xfrm rot="0">
              <a:off x="799768" y="466203"/>
              <a:ext cx="69238" cy="69238"/>
            </a:xfrm>
            <a:prstGeom prst="ellipse">
              <a:avLst/>
            </a:prstGeom>
            <a:solidFill>
              <a:schemeClr val="accent1">
                <a:alpha val="40000"/>
              </a:schemeClr>
            </a:solidFill>
            <a:ln/>
          </p:spPr>
        </p:sp>
        <p:sp>
          <p:nvSpPr>
            <p:cNvPr name="AutoShape 21" id="21"/>
            <p:cNvSpPr/>
            <p:nvPr/>
          </p:nvSpPr>
          <p:spPr>
            <a:xfrm rot="0">
              <a:off x="904945" y="462070"/>
              <a:ext cx="65594" cy="65594"/>
            </a:xfrm>
            <a:prstGeom prst="ellipse">
              <a:avLst/>
            </a:prstGeom>
            <a:solidFill>
              <a:schemeClr val="accent1">
                <a:alpha val="20000"/>
              </a:schemeClr>
            </a:solidFill>
            <a:ln/>
          </p:spPr>
        </p:sp>
        <p:sp>
          <p:nvSpPr>
            <p:cNvPr name="AutoShape 22" id="22"/>
            <p:cNvSpPr/>
            <p:nvPr/>
          </p:nvSpPr>
          <p:spPr>
            <a:xfrm rot="0">
              <a:off x="454963" y="566715"/>
              <a:ext cx="84147" cy="84147"/>
            </a:xfrm>
            <a:prstGeom prst="ellipse">
              <a:avLst/>
            </a:prstGeom>
            <a:solidFill>
              <a:schemeClr val="accent1">
                <a:alpha val="100000"/>
              </a:schemeClr>
            </a:solidFill>
            <a:ln/>
          </p:spPr>
        </p:sp>
        <p:sp>
          <p:nvSpPr>
            <p:cNvPr name="AutoShape 23" id="23"/>
            <p:cNvSpPr/>
            <p:nvPr/>
          </p:nvSpPr>
          <p:spPr>
            <a:xfrm rot="0">
              <a:off x="575049" y="573291"/>
              <a:ext cx="78137" cy="78137"/>
            </a:xfrm>
            <a:prstGeom prst="ellipse">
              <a:avLst/>
            </a:prstGeom>
            <a:solidFill>
              <a:schemeClr val="accent1">
                <a:alpha val="80000"/>
              </a:schemeClr>
            </a:solidFill>
            <a:ln/>
          </p:spPr>
        </p:sp>
        <p:sp>
          <p:nvSpPr>
            <p:cNvPr name="AutoShape 24" id="24"/>
            <p:cNvSpPr/>
            <p:nvPr/>
          </p:nvSpPr>
          <p:spPr>
            <a:xfrm rot="0">
              <a:off x="689125" y="575007"/>
              <a:ext cx="74704" cy="74704"/>
            </a:xfrm>
            <a:prstGeom prst="ellipse">
              <a:avLst/>
            </a:prstGeom>
            <a:solidFill>
              <a:schemeClr val="accent1">
                <a:alpha val="60000"/>
              </a:schemeClr>
            </a:solidFill>
            <a:ln/>
          </p:spPr>
        </p:sp>
        <p:sp>
          <p:nvSpPr>
            <p:cNvPr name="AutoShape 25" id="25"/>
            <p:cNvSpPr/>
            <p:nvPr/>
          </p:nvSpPr>
          <p:spPr>
            <a:xfrm rot="0">
              <a:off x="799768" y="583977"/>
              <a:ext cx="69238" cy="69238"/>
            </a:xfrm>
            <a:prstGeom prst="ellipse">
              <a:avLst/>
            </a:prstGeom>
            <a:solidFill>
              <a:schemeClr val="accent1">
                <a:alpha val="40000"/>
              </a:schemeClr>
            </a:solidFill>
            <a:ln/>
          </p:spPr>
        </p:sp>
        <p:sp>
          <p:nvSpPr>
            <p:cNvPr name="AutoShape 26" id="26"/>
            <p:cNvSpPr/>
            <p:nvPr/>
          </p:nvSpPr>
          <p:spPr>
            <a:xfrm rot="0">
              <a:off x="904945" y="579844"/>
              <a:ext cx="65594" cy="65594"/>
            </a:xfrm>
            <a:prstGeom prst="ellipse">
              <a:avLst/>
            </a:prstGeom>
            <a:solidFill>
              <a:schemeClr val="accent1">
                <a:alpha val="20000"/>
              </a:schemeClr>
            </a:solidFill>
            <a:ln/>
          </p:spPr>
        </p:sp>
        <p:sp>
          <p:nvSpPr>
            <p:cNvPr name="AutoShape 27" id="27"/>
            <p:cNvSpPr/>
            <p:nvPr/>
          </p:nvSpPr>
          <p:spPr>
            <a:xfrm rot="0">
              <a:off x="454963" y="684489"/>
              <a:ext cx="84147" cy="84147"/>
            </a:xfrm>
            <a:prstGeom prst="ellipse">
              <a:avLst/>
            </a:prstGeom>
            <a:solidFill>
              <a:schemeClr val="accent1">
                <a:alpha val="100000"/>
              </a:schemeClr>
            </a:solidFill>
            <a:ln/>
          </p:spPr>
        </p:sp>
        <p:sp>
          <p:nvSpPr>
            <p:cNvPr name="AutoShape 28" id="28"/>
            <p:cNvSpPr/>
            <p:nvPr/>
          </p:nvSpPr>
          <p:spPr>
            <a:xfrm rot="0">
              <a:off x="575049" y="691064"/>
              <a:ext cx="78137" cy="78137"/>
            </a:xfrm>
            <a:prstGeom prst="ellipse">
              <a:avLst/>
            </a:prstGeom>
            <a:solidFill>
              <a:schemeClr val="accent1">
                <a:alpha val="80000"/>
              </a:schemeClr>
            </a:solidFill>
            <a:ln/>
          </p:spPr>
        </p:sp>
        <p:sp>
          <p:nvSpPr>
            <p:cNvPr name="AutoShape 29" id="29"/>
            <p:cNvSpPr/>
            <p:nvPr/>
          </p:nvSpPr>
          <p:spPr>
            <a:xfrm rot="0">
              <a:off x="689125" y="692781"/>
              <a:ext cx="74704" cy="74704"/>
            </a:xfrm>
            <a:prstGeom prst="ellipse">
              <a:avLst/>
            </a:prstGeom>
            <a:solidFill>
              <a:schemeClr val="accent1">
                <a:alpha val="60000"/>
              </a:schemeClr>
            </a:solidFill>
            <a:ln/>
          </p:spPr>
        </p:sp>
        <p:sp>
          <p:nvSpPr>
            <p:cNvPr name="AutoShape 30" id="30"/>
            <p:cNvSpPr/>
            <p:nvPr/>
          </p:nvSpPr>
          <p:spPr>
            <a:xfrm rot="0">
              <a:off x="799768" y="701751"/>
              <a:ext cx="69238" cy="69238"/>
            </a:xfrm>
            <a:prstGeom prst="ellipse">
              <a:avLst/>
            </a:prstGeom>
            <a:solidFill>
              <a:schemeClr val="accent1">
                <a:alpha val="40000"/>
              </a:schemeClr>
            </a:solidFill>
            <a:ln/>
          </p:spPr>
        </p:sp>
        <p:sp>
          <p:nvSpPr>
            <p:cNvPr name="AutoShape 31" id="31"/>
            <p:cNvSpPr/>
            <p:nvPr/>
          </p:nvSpPr>
          <p:spPr>
            <a:xfrm rot="0">
              <a:off x="904945" y="697618"/>
              <a:ext cx="65594" cy="65594"/>
            </a:xfrm>
            <a:prstGeom prst="ellipse">
              <a:avLst/>
            </a:prstGeom>
            <a:solidFill>
              <a:schemeClr val="accent1">
                <a:alpha val="20000"/>
              </a:schemeClr>
            </a:solidFill>
            <a:ln/>
          </p:spPr>
        </p:sp>
        <p:sp>
          <p:nvSpPr>
            <p:cNvPr name="TextBox 32" id="32"/>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实验设备准备及测试环境搭建</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749579" y="1319127"/>
            <a:ext cx="5106411" cy="5106411"/>
          </a:xfrm>
          <a:prstGeom prst="ellipse">
            <a:avLst/>
          </a:prstGeom>
          <a:solidFill>
            <a:schemeClr val="accent1">
              <a:alpha val="100000"/>
            </a:schemeClr>
          </a:solidFill>
          <a:ln/>
        </p:spPr>
      </p:sp>
      <p:pic>
        <p:nvPicPr>
          <p:cNvPr name="Picture 3" id="3"/>
          <p:cNvPicPr>
            <a:picLocks noChangeAspect="true"/>
          </p:cNvPicPr>
          <p:nvPr/>
        </p:nvPicPr>
        <p:blipFill>
          <a:blip r:embed="rId3">
            <a:alphaModFix amt="100000"/>
          </a:blip>
          <a:srcRect l="16724" r="16724"/>
          <a:stretch>
            <a:fillRect/>
          </a:stretch>
        </p:blipFill>
        <p:spPr>
          <a:xfrm rot="0">
            <a:off x="-484350" y="1584357"/>
            <a:ext cx="4575952" cy="4575952"/>
          </a:xfrm>
          <a:prstGeom prst="ellipse">
            <a:avLst/>
          </a:prstGeom>
        </p:spPr>
      </p:pic>
      <p:sp>
        <p:nvSpPr>
          <p:cNvPr name="AutoShape 4" id="4"/>
          <p:cNvSpPr/>
          <p:nvPr/>
        </p:nvSpPr>
        <p:spPr>
          <a:xfrm rot="0">
            <a:off x="4935912" y="5095961"/>
            <a:ext cx="993758" cy="993758"/>
          </a:xfrm>
          <a:prstGeom prst="ellipse">
            <a:avLst/>
          </a:prstGeom>
          <a:solidFill>
            <a:schemeClr val="accent1">
              <a:alpha val="100000"/>
            </a:schemeClr>
          </a:solidFill>
          <a:ln/>
        </p:spPr>
      </p:sp>
      <p:sp>
        <p:nvSpPr>
          <p:cNvPr name="TextBox 5" id="5"/>
          <p:cNvSpPr txBox="true"/>
          <p:nvPr/>
        </p:nvSpPr>
        <p:spPr>
          <a:xfrm rot="0">
            <a:off x="4935912" y="5251464"/>
            <a:ext cx="964530" cy="682752"/>
          </a:xfrm>
          <a:prstGeom prst="rect">
            <a:avLst/>
          </a:prstGeom>
          <a:ln/>
        </p:spPr>
        <p:txBody>
          <a:bodyPr anchor="t" rtlCol="false" lIns="123825" rIns="57150" tIns="123825" bIns="123825" anchorCtr="false" vert="horz" wrap="square">
            <a:spAutoFit/>
          </a:bodyPr>
          <a:lstStyle/>
          <a:p>
            <a:pPr algn="ctr">
              <a:lnSpc>
                <a:spcPct val="120000"/>
              </a:lnSpc>
            </a:pPr>
            <a:r>
              <a:rPr lang="en-US" b="true" sz="2325">
                <a:solidFill>
                  <a:srgbClr val="FFFFFF">
                    <a:alpha val="100000"/>
                  </a:srgbClr>
                </a:solidFill>
                <a:latin typeface="Microsoft Yahei"/>
                <a:ea typeface="Microsoft Yahei"/>
                <a:cs typeface="Microsoft Yahei"/>
              </a:rPr>
              <a:t>03</a:t>
            </a:r>
          </a:p>
        </p:txBody>
      </p:sp>
      <p:sp>
        <p:nvSpPr>
          <p:cNvPr name="TextBox 6" id="6"/>
          <p:cNvSpPr txBox="true"/>
          <p:nvPr/>
        </p:nvSpPr>
        <p:spPr>
          <a:xfrm rot="0">
            <a:off x="6074571" y="4851539"/>
            <a:ext cx="5683179" cy="73152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数据分析方法</a:t>
            </a:r>
          </a:p>
        </p:txBody>
      </p:sp>
      <p:sp>
        <p:nvSpPr>
          <p:cNvPr name="TextBox 7" id="7"/>
          <p:cNvSpPr txBox="true"/>
          <p:nvPr/>
        </p:nvSpPr>
        <p:spPr>
          <a:xfrm rot="0">
            <a:off x="6074571" y="5341007"/>
            <a:ext cx="5486256" cy="97536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采用统计学方法对处理后的数据进行分析，包括描述性统计、相关性分析和回归分析等。</a:t>
            </a:r>
          </a:p>
        </p:txBody>
      </p:sp>
      <p:sp>
        <p:nvSpPr>
          <p:cNvPr name="AutoShape 8" id="8"/>
          <p:cNvSpPr/>
          <p:nvPr/>
        </p:nvSpPr>
        <p:spPr>
          <a:xfrm rot="0">
            <a:off x="4935912" y="1819581"/>
            <a:ext cx="993758" cy="993758"/>
          </a:xfrm>
          <a:prstGeom prst="ellipse">
            <a:avLst/>
          </a:prstGeom>
          <a:solidFill>
            <a:schemeClr val="accent1">
              <a:alpha val="100000"/>
            </a:schemeClr>
          </a:solidFill>
          <a:ln/>
        </p:spPr>
      </p:sp>
      <p:sp>
        <p:nvSpPr>
          <p:cNvPr name="TextBox 9" id="9"/>
          <p:cNvSpPr txBox="true"/>
          <p:nvPr/>
        </p:nvSpPr>
        <p:spPr>
          <a:xfrm rot="0">
            <a:off x="4935912" y="1975084"/>
            <a:ext cx="964530" cy="682752"/>
          </a:xfrm>
          <a:prstGeom prst="rect">
            <a:avLst/>
          </a:prstGeom>
          <a:ln/>
        </p:spPr>
        <p:txBody>
          <a:bodyPr anchor="ctr" rtlCol="false" lIns="123825" rIns="57150" tIns="123825" bIns="123825" anchorCtr="false" vert="horz" wrap="square">
            <a:spAutoFit/>
          </a:bodyPr>
          <a:lstStyle/>
          <a:p>
            <a:pPr algn="ctr">
              <a:lnSpc>
                <a:spcPct val="120000"/>
              </a:lnSpc>
            </a:pPr>
            <a:r>
              <a:rPr lang="en-US" b="true" sz="2325">
                <a:solidFill>
                  <a:srgbClr val="FFFFFF">
                    <a:alpha val="100000"/>
                  </a:srgbClr>
                </a:solidFill>
                <a:latin typeface="Microsoft Yahei"/>
                <a:ea typeface="Microsoft Yahei"/>
                <a:cs typeface="Microsoft Yahei"/>
              </a:rPr>
              <a:t>01</a:t>
            </a:r>
          </a:p>
        </p:txBody>
      </p:sp>
      <p:sp>
        <p:nvSpPr>
          <p:cNvPr name="TextBox 10" id="10"/>
          <p:cNvSpPr txBox="true"/>
          <p:nvPr/>
        </p:nvSpPr>
        <p:spPr>
          <a:xfrm rot="0">
            <a:off x="6074571" y="1538583"/>
            <a:ext cx="5683179" cy="73152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数据采集</a:t>
            </a:r>
          </a:p>
        </p:txBody>
      </p:sp>
      <p:sp>
        <p:nvSpPr>
          <p:cNvPr name="TextBox 11" id="11"/>
          <p:cNvSpPr txBox="true"/>
          <p:nvPr/>
        </p:nvSpPr>
        <p:spPr>
          <a:xfrm rot="0">
            <a:off x="6074571" y="2003667"/>
            <a:ext cx="5486256" cy="97536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通过压力传感器实时采集过山车运行过程中压杠的压力数据。</a:t>
            </a:r>
          </a:p>
        </p:txBody>
      </p:sp>
      <p:sp>
        <p:nvSpPr>
          <p:cNvPr name="AutoShape 12" id="12"/>
          <p:cNvSpPr/>
          <p:nvPr/>
        </p:nvSpPr>
        <p:spPr>
          <a:xfrm rot="0">
            <a:off x="4935912" y="3457771"/>
            <a:ext cx="993758" cy="993758"/>
          </a:xfrm>
          <a:prstGeom prst="ellipse">
            <a:avLst/>
          </a:prstGeom>
          <a:solidFill>
            <a:schemeClr val="accent1">
              <a:alpha val="100000"/>
            </a:schemeClr>
          </a:solidFill>
          <a:ln/>
        </p:spPr>
      </p:sp>
      <p:sp>
        <p:nvSpPr>
          <p:cNvPr name="TextBox 13" id="13"/>
          <p:cNvSpPr txBox="true"/>
          <p:nvPr/>
        </p:nvSpPr>
        <p:spPr>
          <a:xfrm rot="0">
            <a:off x="4935912" y="3613274"/>
            <a:ext cx="964530" cy="682752"/>
          </a:xfrm>
          <a:prstGeom prst="rect">
            <a:avLst/>
          </a:prstGeom>
          <a:ln/>
        </p:spPr>
        <p:txBody>
          <a:bodyPr anchor="t" rtlCol="false" lIns="123825" rIns="57150" tIns="123825" bIns="123825" anchorCtr="false" vert="horz" wrap="square">
            <a:spAutoFit/>
          </a:bodyPr>
          <a:lstStyle/>
          <a:p>
            <a:pPr algn="ctr">
              <a:lnSpc>
                <a:spcPct val="120000"/>
              </a:lnSpc>
            </a:pPr>
            <a:r>
              <a:rPr lang="en-US" b="true" sz="2325">
                <a:solidFill>
                  <a:srgbClr val="FFFFFF">
                    <a:alpha val="100000"/>
                  </a:srgbClr>
                </a:solidFill>
                <a:latin typeface="Microsoft Yahei"/>
                <a:ea typeface="Microsoft Yahei"/>
                <a:cs typeface="Microsoft Yahei"/>
              </a:rPr>
              <a:t>02</a:t>
            </a:r>
          </a:p>
        </p:txBody>
      </p:sp>
      <p:sp>
        <p:nvSpPr>
          <p:cNvPr name="TextBox 14" id="14"/>
          <p:cNvSpPr txBox="true"/>
          <p:nvPr/>
        </p:nvSpPr>
        <p:spPr>
          <a:xfrm rot="0">
            <a:off x="6074571" y="3188965"/>
            <a:ext cx="5683179" cy="73152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数据处理</a:t>
            </a:r>
          </a:p>
        </p:txBody>
      </p:sp>
      <p:sp>
        <p:nvSpPr>
          <p:cNvPr name="TextBox 15" id="15"/>
          <p:cNvSpPr txBox="true"/>
          <p:nvPr/>
        </p:nvSpPr>
        <p:spPr>
          <a:xfrm rot="0">
            <a:off x="6074571" y="3666241"/>
            <a:ext cx="5486256" cy="97536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对采集到的数据进行预处理，包括滤波、去噪和归一化等，以提高数据质量。</a:t>
            </a:r>
          </a:p>
        </p:txBody>
      </p:sp>
      <p:grpSp>
        <p:nvGrpSpPr>
          <p:cNvPr name="Group 16" id="16"/>
          <p:cNvGrpSpPr/>
          <p:nvPr/>
        </p:nvGrpSpPr>
        <p:grpSpPr>
          <a:xfrm rot="0">
            <a:off x="454963" y="93878"/>
            <a:ext cx="10641129" cy="914400"/>
            <a:chOff x="454963" y="93878"/>
            <a:chExt cx="10641129" cy="914400"/>
          </a:xfrm>
        </p:grpSpPr>
        <p:sp>
          <p:nvSpPr>
            <p:cNvPr name="AutoShape 17" id="17"/>
            <p:cNvSpPr/>
            <p:nvPr/>
          </p:nvSpPr>
          <p:spPr>
            <a:xfrm rot="0">
              <a:off x="454963" y="331168"/>
              <a:ext cx="84147" cy="84147"/>
            </a:xfrm>
            <a:prstGeom prst="ellipse">
              <a:avLst/>
            </a:prstGeom>
            <a:solidFill>
              <a:schemeClr val="accent1">
                <a:alpha val="100000"/>
              </a:schemeClr>
            </a:solidFill>
            <a:ln/>
          </p:spPr>
        </p:sp>
        <p:sp>
          <p:nvSpPr>
            <p:cNvPr name="AutoShape 18" id="18"/>
            <p:cNvSpPr/>
            <p:nvPr/>
          </p:nvSpPr>
          <p:spPr>
            <a:xfrm rot="0">
              <a:off x="575049" y="337743"/>
              <a:ext cx="78137" cy="78137"/>
            </a:xfrm>
            <a:prstGeom prst="ellipse">
              <a:avLst/>
            </a:prstGeom>
            <a:solidFill>
              <a:schemeClr val="accent1">
                <a:alpha val="80000"/>
              </a:schemeClr>
            </a:solidFill>
            <a:ln/>
          </p:spPr>
        </p:sp>
        <p:sp>
          <p:nvSpPr>
            <p:cNvPr name="AutoShape 19" id="19"/>
            <p:cNvSpPr/>
            <p:nvPr/>
          </p:nvSpPr>
          <p:spPr>
            <a:xfrm rot="0">
              <a:off x="689125" y="339460"/>
              <a:ext cx="74704" cy="74704"/>
            </a:xfrm>
            <a:prstGeom prst="ellipse">
              <a:avLst/>
            </a:prstGeom>
            <a:solidFill>
              <a:schemeClr val="accent1">
                <a:alpha val="60000"/>
              </a:schemeClr>
            </a:solidFill>
            <a:ln/>
          </p:spPr>
        </p:sp>
        <p:sp>
          <p:nvSpPr>
            <p:cNvPr name="AutoShape 20" id="20"/>
            <p:cNvSpPr/>
            <p:nvPr/>
          </p:nvSpPr>
          <p:spPr>
            <a:xfrm rot="0">
              <a:off x="799768" y="348430"/>
              <a:ext cx="69238" cy="69238"/>
            </a:xfrm>
            <a:prstGeom prst="ellipse">
              <a:avLst/>
            </a:prstGeom>
            <a:solidFill>
              <a:schemeClr val="accent1">
                <a:alpha val="40000"/>
              </a:schemeClr>
            </a:solidFill>
            <a:ln/>
          </p:spPr>
        </p:sp>
        <p:sp>
          <p:nvSpPr>
            <p:cNvPr name="AutoShape 21" id="21"/>
            <p:cNvSpPr/>
            <p:nvPr/>
          </p:nvSpPr>
          <p:spPr>
            <a:xfrm rot="0">
              <a:off x="904945" y="344297"/>
              <a:ext cx="65594" cy="65594"/>
            </a:xfrm>
            <a:prstGeom prst="ellipse">
              <a:avLst/>
            </a:prstGeom>
            <a:solidFill>
              <a:schemeClr val="accent1">
                <a:alpha val="20000"/>
              </a:schemeClr>
            </a:solidFill>
            <a:ln/>
          </p:spPr>
        </p:sp>
        <p:sp>
          <p:nvSpPr>
            <p:cNvPr name="AutoShape 22" id="22"/>
            <p:cNvSpPr/>
            <p:nvPr/>
          </p:nvSpPr>
          <p:spPr>
            <a:xfrm rot="0">
              <a:off x="454963" y="448942"/>
              <a:ext cx="84147" cy="84147"/>
            </a:xfrm>
            <a:prstGeom prst="ellipse">
              <a:avLst/>
            </a:prstGeom>
            <a:solidFill>
              <a:schemeClr val="accent1">
                <a:alpha val="100000"/>
              </a:schemeClr>
            </a:solidFill>
            <a:ln/>
          </p:spPr>
        </p:sp>
        <p:sp>
          <p:nvSpPr>
            <p:cNvPr name="AutoShape 23" id="23"/>
            <p:cNvSpPr/>
            <p:nvPr/>
          </p:nvSpPr>
          <p:spPr>
            <a:xfrm rot="0">
              <a:off x="575049" y="455517"/>
              <a:ext cx="78137" cy="78137"/>
            </a:xfrm>
            <a:prstGeom prst="ellipse">
              <a:avLst/>
            </a:prstGeom>
            <a:solidFill>
              <a:schemeClr val="accent1">
                <a:alpha val="80000"/>
              </a:schemeClr>
            </a:solidFill>
            <a:ln/>
          </p:spPr>
        </p:sp>
        <p:sp>
          <p:nvSpPr>
            <p:cNvPr name="AutoShape 24" id="24"/>
            <p:cNvSpPr/>
            <p:nvPr/>
          </p:nvSpPr>
          <p:spPr>
            <a:xfrm rot="0">
              <a:off x="689125" y="457233"/>
              <a:ext cx="74704" cy="74704"/>
            </a:xfrm>
            <a:prstGeom prst="ellipse">
              <a:avLst/>
            </a:prstGeom>
            <a:solidFill>
              <a:schemeClr val="accent1">
                <a:alpha val="60000"/>
              </a:schemeClr>
            </a:solidFill>
            <a:ln/>
          </p:spPr>
        </p:sp>
        <p:sp>
          <p:nvSpPr>
            <p:cNvPr name="AutoShape 25" id="25"/>
            <p:cNvSpPr/>
            <p:nvPr/>
          </p:nvSpPr>
          <p:spPr>
            <a:xfrm rot="0">
              <a:off x="799768" y="466203"/>
              <a:ext cx="69238" cy="69238"/>
            </a:xfrm>
            <a:prstGeom prst="ellipse">
              <a:avLst/>
            </a:prstGeom>
            <a:solidFill>
              <a:schemeClr val="accent1">
                <a:alpha val="40000"/>
              </a:schemeClr>
            </a:solidFill>
            <a:ln/>
          </p:spPr>
        </p:sp>
        <p:sp>
          <p:nvSpPr>
            <p:cNvPr name="AutoShape 26" id="26"/>
            <p:cNvSpPr/>
            <p:nvPr/>
          </p:nvSpPr>
          <p:spPr>
            <a:xfrm rot="0">
              <a:off x="904945" y="462070"/>
              <a:ext cx="65594" cy="65594"/>
            </a:xfrm>
            <a:prstGeom prst="ellipse">
              <a:avLst/>
            </a:prstGeom>
            <a:solidFill>
              <a:schemeClr val="accent1">
                <a:alpha val="20000"/>
              </a:schemeClr>
            </a:solidFill>
            <a:ln/>
          </p:spPr>
        </p:sp>
        <p:sp>
          <p:nvSpPr>
            <p:cNvPr name="AutoShape 27" id="27"/>
            <p:cNvSpPr/>
            <p:nvPr/>
          </p:nvSpPr>
          <p:spPr>
            <a:xfrm rot="0">
              <a:off x="454963" y="566715"/>
              <a:ext cx="84147" cy="84147"/>
            </a:xfrm>
            <a:prstGeom prst="ellipse">
              <a:avLst/>
            </a:prstGeom>
            <a:solidFill>
              <a:schemeClr val="accent1">
                <a:alpha val="100000"/>
              </a:schemeClr>
            </a:solidFill>
            <a:ln/>
          </p:spPr>
        </p:sp>
        <p:sp>
          <p:nvSpPr>
            <p:cNvPr name="AutoShape 28" id="28"/>
            <p:cNvSpPr/>
            <p:nvPr/>
          </p:nvSpPr>
          <p:spPr>
            <a:xfrm rot="0">
              <a:off x="575049" y="573291"/>
              <a:ext cx="78137" cy="78137"/>
            </a:xfrm>
            <a:prstGeom prst="ellipse">
              <a:avLst/>
            </a:prstGeom>
            <a:solidFill>
              <a:schemeClr val="accent1">
                <a:alpha val="80000"/>
              </a:schemeClr>
            </a:solidFill>
            <a:ln/>
          </p:spPr>
        </p:sp>
        <p:sp>
          <p:nvSpPr>
            <p:cNvPr name="AutoShape 29" id="29"/>
            <p:cNvSpPr/>
            <p:nvPr/>
          </p:nvSpPr>
          <p:spPr>
            <a:xfrm rot="0">
              <a:off x="689125" y="575007"/>
              <a:ext cx="74704" cy="74704"/>
            </a:xfrm>
            <a:prstGeom prst="ellipse">
              <a:avLst/>
            </a:prstGeom>
            <a:solidFill>
              <a:schemeClr val="accent1">
                <a:alpha val="60000"/>
              </a:schemeClr>
            </a:solidFill>
            <a:ln/>
          </p:spPr>
        </p:sp>
        <p:sp>
          <p:nvSpPr>
            <p:cNvPr name="AutoShape 30" id="30"/>
            <p:cNvSpPr/>
            <p:nvPr/>
          </p:nvSpPr>
          <p:spPr>
            <a:xfrm rot="0">
              <a:off x="799768" y="583977"/>
              <a:ext cx="69238" cy="69238"/>
            </a:xfrm>
            <a:prstGeom prst="ellipse">
              <a:avLst/>
            </a:prstGeom>
            <a:solidFill>
              <a:schemeClr val="accent1">
                <a:alpha val="40000"/>
              </a:schemeClr>
            </a:solidFill>
            <a:ln/>
          </p:spPr>
        </p:sp>
        <p:sp>
          <p:nvSpPr>
            <p:cNvPr name="AutoShape 31" id="31"/>
            <p:cNvSpPr/>
            <p:nvPr/>
          </p:nvSpPr>
          <p:spPr>
            <a:xfrm rot="0">
              <a:off x="904945" y="579844"/>
              <a:ext cx="65594" cy="65594"/>
            </a:xfrm>
            <a:prstGeom prst="ellipse">
              <a:avLst/>
            </a:prstGeom>
            <a:solidFill>
              <a:schemeClr val="accent1">
                <a:alpha val="20000"/>
              </a:schemeClr>
            </a:solidFill>
            <a:ln/>
          </p:spPr>
        </p:sp>
        <p:sp>
          <p:nvSpPr>
            <p:cNvPr name="AutoShape 32" id="32"/>
            <p:cNvSpPr/>
            <p:nvPr/>
          </p:nvSpPr>
          <p:spPr>
            <a:xfrm rot="0">
              <a:off x="454963" y="684489"/>
              <a:ext cx="84147" cy="84147"/>
            </a:xfrm>
            <a:prstGeom prst="ellipse">
              <a:avLst/>
            </a:prstGeom>
            <a:solidFill>
              <a:schemeClr val="accent1">
                <a:alpha val="100000"/>
              </a:schemeClr>
            </a:solidFill>
            <a:ln/>
          </p:spPr>
        </p:sp>
        <p:sp>
          <p:nvSpPr>
            <p:cNvPr name="AutoShape 33" id="33"/>
            <p:cNvSpPr/>
            <p:nvPr/>
          </p:nvSpPr>
          <p:spPr>
            <a:xfrm rot="0">
              <a:off x="575049" y="691064"/>
              <a:ext cx="78137" cy="78137"/>
            </a:xfrm>
            <a:prstGeom prst="ellipse">
              <a:avLst/>
            </a:prstGeom>
            <a:solidFill>
              <a:schemeClr val="accent1">
                <a:alpha val="80000"/>
              </a:schemeClr>
            </a:solidFill>
            <a:ln/>
          </p:spPr>
        </p:sp>
        <p:sp>
          <p:nvSpPr>
            <p:cNvPr name="AutoShape 34" id="34"/>
            <p:cNvSpPr/>
            <p:nvPr/>
          </p:nvSpPr>
          <p:spPr>
            <a:xfrm rot="0">
              <a:off x="689125" y="692781"/>
              <a:ext cx="74704" cy="74704"/>
            </a:xfrm>
            <a:prstGeom prst="ellipse">
              <a:avLst/>
            </a:prstGeom>
            <a:solidFill>
              <a:schemeClr val="accent1">
                <a:alpha val="60000"/>
              </a:schemeClr>
            </a:solidFill>
            <a:ln/>
          </p:spPr>
        </p:sp>
        <p:sp>
          <p:nvSpPr>
            <p:cNvPr name="AutoShape 35" id="35"/>
            <p:cNvSpPr/>
            <p:nvPr/>
          </p:nvSpPr>
          <p:spPr>
            <a:xfrm rot="0">
              <a:off x="799768" y="701751"/>
              <a:ext cx="69238" cy="69238"/>
            </a:xfrm>
            <a:prstGeom prst="ellipse">
              <a:avLst/>
            </a:prstGeom>
            <a:solidFill>
              <a:schemeClr val="accent1">
                <a:alpha val="40000"/>
              </a:schemeClr>
            </a:solidFill>
            <a:ln/>
          </p:spPr>
        </p:sp>
        <p:sp>
          <p:nvSpPr>
            <p:cNvPr name="AutoShape 36" id="36"/>
            <p:cNvSpPr/>
            <p:nvPr/>
          </p:nvSpPr>
          <p:spPr>
            <a:xfrm rot="0">
              <a:off x="904945" y="697618"/>
              <a:ext cx="65594" cy="65594"/>
            </a:xfrm>
            <a:prstGeom prst="ellipse">
              <a:avLst/>
            </a:prstGeom>
            <a:solidFill>
              <a:schemeClr val="accent1">
                <a:alpha val="20000"/>
              </a:schemeClr>
            </a:solidFill>
            <a:ln/>
          </p:spPr>
        </p:sp>
        <p:sp>
          <p:nvSpPr>
            <p:cNvPr name="TextBox 37" id="37"/>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数据采集、处理和分析方法</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990089" y="1514981"/>
            <a:ext cx="932011" cy="932011"/>
          </a:xfrm>
          <a:prstGeom prst="ellipse">
            <a:avLst/>
          </a:prstGeom>
          <a:solidFill>
            <a:schemeClr val="accent1">
              <a:alpha val="100000"/>
            </a:schemeClr>
          </a:solidFill>
          <a:ln/>
        </p:spPr>
      </p:sp>
      <p:sp>
        <p:nvSpPr>
          <p:cNvPr name="TextBox 3" id="3"/>
          <p:cNvSpPr txBox="true"/>
          <p:nvPr/>
        </p:nvSpPr>
        <p:spPr>
          <a:xfrm rot="0">
            <a:off x="990089" y="4677159"/>
            <a:ext cx="2409825" cy="1047750"/>
          </a:xfrm>
          <a:prstGeom prst="rect">
            <a:avLst/>
          </a:prstGeom>
          <a:ln/>
        </p:spPr>
        <p:txBody>
          <a:bodyPr anchor="t" rtlCol="false" lIns="114300" rIns="114300" tIns="57150" bIns="57150" anchorCtr="false" vert="horz" wrap="square">
            <a:spAutoFit/>
          </a:bodyPr>
          <a:lstStyle/>
          <a:p>
            <a:pPr algn="just">
              <a:lnSpc>
                <a:spcPct val="96000"/>
              </a:lnSpc>
            </a:pPr>
            <a:r>
              <a:rPr lang="en-US" sz="1500">
                <a:solidFill>
                  <a:schemeClr val="dk1">
                    <a:alpha val="100000"/>
                  </a:schemeClr>
                </a:solidFill>
                <a:latin typeface="Microsoft Yahei"/>
                <a:ea typeface="Microsoft Yahei"/>
                <a:cs typeface="Microsoft Yahei"/>
              </a:rPr>
              <a:t>将智能压杠指示系统的实验结果以图表形式展示，包括压力变化曲线、压力分布图等。</a:t>
            </a:r>
          </a:p>
        </p:txBody>
      </p:sp>
      <p:sp>
        <p:nvSpPr>
          <p:cNvPr name="TextBox 4" id="4"/>
          <p:cNvSpPr txBox="true"/>
          <p:nvPr/>
        </p:nvSpPr>
        <p:spPr>
          <a:xfrm rot="0">
            <a:off x="990089" y="3829496"/>
            <a:ext cx="2409825" cy="447675"/>
          </a:xfrm>
          <a:prstGeom prst="rect">
            <a:avLst/>
          </a:prstGeom>
          <a:ln>
            <a:solidFill>
              <a:schemeClr val="accent1">
                <a:alpha val="100000"/>
              </a:schemeClr>
            </a:solidFill>
          </a:ln>
        </p:spPr>
        <p:txBody>
          <a:bodyPr anchor="t" rtlCol="false" lIns="114300" rIns="114300" tIns="57150" bIns="57150" anchorCtr="false" vert="horz" wrap="square">
            <a:spAutoFit/>
          </a:bodyPr>
          <a:lstStyle/>
          <a:p>
            <a:pPr>
              <a:lnSpc>
                <a:spcPct val="96000"/>
              </a:lnSpc>
            </a:pPr>
            <a:r>
              <a:rPr lang="en-US" b="true" sz="2025">
                <a:solidFill>
                  <a:schemeClr val="accent1">
                    <a:alpha val="100000"/>
                  </a:schemeClr>
                </a:solidFill>
                <a:latin typeface="Microsoft Yahei"/>
                <a:ea typeface="Microsoft Yahei"/>
                <a:cs typeface="Microsoft Yahei"/>
              </a:rPr>
              <a:t>实验结果展示</a:t>
            </a:r>
          </a:p>
        </p:txBody>
      </p:sp>
      <p:cxnSp>
        <p:nvCxnSpPr>
          <p:cNvPr name="Connector 5" id="5"/>
          <p:cNvCxnSpPr/>
          <p:nvPr/>
        </p:nvCxnSpPr>
        <p:spPr>
          <a:xfrm>
            <a:off x="1095003" y="4507169"/>
            <a:ext cx="2676821" cy="0"/>
          </a:xfrm>
          <a:prstGeom prst="line">
            <a:avLst/>
          </a:prstGeom>
          <a:ln w="9525">
            <a:solidFill>
              <a:schemeClr val="accent1">
                <a:lumMod val="75000"/>
              </a:schemeClr>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name="Connector 6" id="6"/>
          <p:cNvCxnSpPr/>
          <p:nvPr/>
        </p:nvCxnSpPr>
        <p:spPr>
          <a:xfrm>
            <a:off x="3569918" y="4041523"/>
            <a:ext cx="207264" cy="0"/>
          </a:xfrm>
          <a:prstGeom prst="line">
            <a:avLst/>
          </a:prstGeom>
          <a:ln w="3810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name="Freeform 7" id="7"/>
          <p:cNvSpPr/>
          <p:nvPr/>
        </p:nvSpPr>
        <p:spPr>
          <a:xfrm rot="0">
            <a:off x="3687773" y="3947812"/>
            <a:ext cx="151723" cy="187422"/>
          </a:xfrm>
          <a:custGeom>
            <a:avLst/>
            <a:gdLst/>
            <a:ahLst/>
            <a:cxnLst/>
            <a:rect r="r" b="b" t="t" l="l"/>
            <a:pathLst>
              <a:path h="1905000" w="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a:ln>
            <a:solidFill>
              <a:schemeClr val="accent1">
                <a:alpha val="100000"/>
              </a:schemeClr>
            </a:solidFill>
          </a:ln>
        </p:spPr>
      </p:sp>
      <p:sp>
        <p:nvSpPr>
          <p:cNvPr name="AutoShape 8" id="8"/>
          <p:cNvSpPr/>
          <p:nvPr/>
        </p:nvSpPr>
        <p:spPr>
          <a:xfrm rot="0">
            <a:off x="4671297" y="1454147"/>
            <a:ext cx="932011" cy="932011"/>
          </a:xfrm>
          <a:prstGeom prst="ellipse">
            <a:avLst/>
          </a:prstGeom>
          <a:solidFill>
            <a:schemeClr val="accent2">
              <a:alpha val="100000"/>
            </a:schemeClr>
          </a:solidFill>
          <a:ln/>
        </p:spPr>
      </p:sp>
      <p:pic>
        <p:nvPicPr>
          <p:cNvPr name="Picture 9" id="9"/>
          <p:cNvPicPr>
            <a:picLocks noChangeAspect="true"/>
          </p:cNvPicPr>
          <p:nvPr/>
        </p:nvPicPr>
        <p:blipFill>
          <a:blip r:embed="rId3"/>
          <a:srcRect l="16667" r="16667"/>
          <a:stretch>
            <a:fillRect/>
          </a:stretch>
        </p:blipFill>
        <p:spPr>
          <a:xfrm rot="0">
            <a:off x="5039938" y="1393187"/>
            <a:ext cx="2231507" cy="2231507"/>
          </a:xfrm>
          <a:prstGeom prst="ellipse">
            <a:avLst/>
          </a:prstGeom>
        </p:spPr>
      </p:pic>
      <p:sp>
        <p:nvSpPr>
          <p:cNvPr name="TextBox 10" id="10"/>
          <p:cNvSpPr txBox="true"/>
          <p:nvPr/>
        </p:nvSpPr>
        <p:spPr>
          <a:xfrm rot="0">
            <a:off x="4671297" y="3829496"/>
            <a:ext cx="2409825" cy="447675"/>
          </a:xfrm>
          <a:prstGeom prst="rect">
            <a:avLst/>
          </a:prstGeom>
          <a:ln>
            <a:solidFill>
              <a:schemeClr val="accent1">
                <a:alpha val="100000"/>
              </a:schemeClr>
            </a:solidFill>
          </a:ln>
        </p:spPr>
        <p:txBody>
          <a:bodyPr anchor="t" rtlCol="false" lIns="114300" rIns="114300" tIns="57150" bIns="57150" anchorCtr="false" vert="horz" wrap="square">
            <a:spAutoFit/>
          </a:bodyPr>
          <a:lstStyle/>
          <a:p>
            <a:pPr>
              <a:lnSpc>
                <a:spcPct val="96000"/>
              </a:lnSpc>
            </a:pPr>
            <a:r>
              <a:rPr lang="en-US" b="true" sz="2025">
                <a:solidFill>
                  <a:schemeClr val="accent1">
                    <a:alpha val="100000"/>
                  </a:schemeClr>
                </a:solidFill>
                <a:latin typeface="Microsoft Yahei"/>
                <a:ea typeface="Microsoft Yahei"/>
                <a:cs typeface="Microsoft Yahei"/>
              </a:rPr>
              <a:t>对比分析</a:t>
            </a:r>
          </a:p>
        </p:txBody>
      </p:sp>
      <p:cxnSp>
        <p:nvCxnSpPr>
          <p:cNvPr name="Connector 11" id="11"/>
          <p:cNvCxnSpPr/>
          <p:nvPr/>
        </p:nvCxnSpPr>
        <p:spPr>
          <a:xfrm>
            <a:off x="4776211" y="4446335"/>
            <a:ext cx="2676821" cy="0"/>
          </a:xfrm>
          <a:prstGeom prst="line">
            <a:avLst/>
          </a:prstGeom>
          <a:ln w="9525">
            <a:solidFill>
              <a:schemeClr val="accent2">
                <a:lumMod val="75000"/>
              </a:schemeClr>
            </a:solidFill>
            <a:prstDash val="solid"/>
            <a:headEnd type="none"/>
            <a:tailEnd type="none"/>
          </a:ln>
        </p:spPr>
        <p:style>
          <a:lnRef idx="0">
            <a:schemeClr val="accent2"/>
          </a:lnRef>
          <a:fillRef idx="1">
            <a:schemeClr val="accent2"/>
          </a:fillRef>
          <a:effectRef idx="0">
            <a:schemeClr val="accent2"/>
          </a:effectRef>
          <a:fontRef idx="minor">
            <a:schemeClr val="lt1"/>
          </a:fontRef>
        </p:style>
      </p:cxnSp>
      <p:cxnSp>
        <p:nvCxnSpPr>
          <p:cNvPr name="Connector 12" id="12"/>
          <p:cNvCxnSpPr/>
          <p:nvPr/>
        </p:nvCxnSpPr>
        <p:spPr>
          <a:xfrm>
            <a:off x="7251125" y="4041523"/>
            <a:ext cx="207264" cy="0"/>
          </a:xfrm>
          <a:prstGeom prst="line">
            <a:avLst/>
          </a:prstGeom>
          <a:ln w="38100">
            <a:solidFill>
              <a:schemeClr val="accent2"/>
            </a:solidFill>
            <a:prstDash val="solid"/>
            <a:headEnd type="none"/>
            <a:tailEnd type="none"/>
          </a:ln>
        </p:spPr>
        <p:style>
          <a:lnRef idx="0">
            <a:schemeClr val="accent2"/>
          </a:lnRef>
          <a:fillRef idx="1">
            <a:schemeClr val="accent2"/>
          </a:fillRef>
          <a:effectRef idx="0">
            <a:schemeClr val="accent2"/>
          </a:effectRef>
          <a:fontRef idx="minor">
            <a:schemeClr val="lt1"/>
          </a:fontRef>
        </p:style>
      </p:cxnSp>
      <p:sp>
        <p:nvSpPr>
          <p:cNvPr name="Freeform 13" id="13"/>
          <p:cNvSpPr/>
          <p:nvPr/>
        </p:nvSpPr>
        <p:spPr>
          <a:xfrm rot="0">
            <a:off x="7368981" y="3947812"/>
            <a:ext cx="151723" cy="187422"/>
          </a:xfrm>
          <a:custGeom>
            <a:avLst/>
            <a:gdLst/>
            <a:ahLst/>
            <a:cxnLst/>
            <a:rect r="r" b="b" t="t" l="l"/>
            <a:pathLst>
              <a:path h="1905000" w="1905000">
                <a:moveTo>
                  <a:pt x="0" y="0"/>
                </a:moveTo>
                <a:lnTo>
                  <a:pt x="762000" y="0"/>
                </a:lnTo>
                <a:lnTo>
                  <a:pt x="1905000" y="952500"/>
                </a:lnTo>
                <a:lnTo>
                  <a:pt x="762000" y="1905000"/>
                </a:lnTo>
                <a:lnTo>
                  <a:pt x="0" y="1905000"/>
                </a:lnTo>
                <a:lnTo>
                  <a:pt x="1143000" y="952500"/>
                </a:lnTo>
                <a:lnTo>
                  <a:pt x="0" y="0"/>
                </a:lnTo>
                <a:close/>
              </a:path>
            </a:pathLst>
          </a:custGeom>
          <a:solidFill>
            <a:schemeClr val="accent2">
              <a:alpha val="100000"/>
            </a:schemeClr>
          </a:solidFill>
          <a:ln>
            <a:solidFill>
              <a:schemeClr val="accent1">
                <a:alpha val="100000"/>
              </a:schemeClr>
            </a:solidFill>
          </a:ln>
        </p:spPr>
      </p:sp>
      <p:sp>
        <p:nvSpPr>
          <p:cNvPr name="AutoShape 14" id="14"/>
          <p:cNvSpPr/>
          <p:nvPr/>
        </p:nvSpPr>
        <p:spPr>
          <a:xfrm rot="0">
            <a:off x="8373015" y="1454147"/>
            <a:ext cx="932011" cy="932011"/>
          </a:xfrm>
          <a:prstGeom prst="ellipse">
            <a:avLst/>
          </a:prstGeom>
          <a:solidFill>
            <a:schemeClr val="accent1">
              <a:alpha val="100000"/>
            </a:schemeClr>
          </a:solidFill>
          <a:ln/>
        </p:spPr>
      </p:sp>
      <p:pic>
        <p:nvPicPr>
          <p:cNvPr name="Picture 15" id="15"/>
          <p:cNvPicPr>
            <a:picLocks noChangeAspect="true"/>
          </p:cNvPicPr>
          <p:nvPr/>
        </p:nvPicPr>
        <p:blipFill>
          <a:blip r:embed="rId4"/>
          <a:srcRect t="21875" b="21875"/>
          <a:stretch>
            <a:fillRect/>
          </a:stretch>
        </p:blipFill>
        <p:spPr>
          <a:xfrm rot="0">
            <a:off x="8741656" y="1393187"/>
            <a:ext cx="2231507" cy="2231507"/>
          </a:xfrm>
          <a:prstGeom prst="ellipse">
            <a:avLst/>
          </a:prstGeom>
        </p:spPr>
      </p:pic>
      <p:sp>
        <p:nvSpPr>
          <p:cNvPr name="TextBox 16" id="16"/>
          <p:cNvSpPr txBox="true"/>
          <p:nvPr/>
        </p:nvSpPr>
        <p:spPr>
          <a:xfrm rot="0">
            <a:off x="8373015" y="3829496"/>
            <a:ext cx="2409825" cy="447675"/>
          </a:xfrm>
          <a:prstGeom prst="rect">
            <a:avLst/>
          </a:prstGeom>
          <a:ln>
            <a:solidFill>
              <a:schemeClr val="accent1">
                <a:alpha val="100000"/>
              </a:schemeClr>
            </a:solidFill>
          </a:ln>
        </p:spPr>
        <p:txBody>
          <a:bodyPr anchor="t" rtlCol="false" lIns="114300" rIns="114300" tIns="57150" bIns="57150" anchorCtr="false" vert="horz" wrap="square">
            <a:spAutoFit/>
          </a:bodyPr>
          <a:lstStyle/>
          <a:p>
            <a:pPr>
              <a:lnSpc>
                <a:spcPct val="96000"/>
              </a:lnSpc>
            </a:pPr>
            <a:r>
              <a:rPr lang="en-US" b="true" sz="2025">
                <a:solidFill>
                  <a:schemeClr val="accent1">
                    <a:alpha val="100000"/>
                  </a:schemeClr>
                </a:solidFill>
                <a:latin typeface="Microsoft Yahei"/>
                <a:ea typeface="Microsoft Yahei"/>
                <a:cs typeface="Microsoft Yahei"/>
              </a:rPr>
              <a:t>结果解释</a:t>
            </a:r>
          </a:p>
        </p:txBody>
      </p:sp>
      <p:cxnSp>
        <p:nvCxnSpPr>
          <p:cNvPr name="Connector 17" id="17"/>
          <p:cNvCxnSpPr/>
          <p:nvPr/>
        </p:nvCxnSpPr>
        <p:spPr>
          <a:xfrm>
            <a:off x="8477928" y="4446335"/>
            <a:ext cx="2676821" cy="0"/>
          </a:xfrm>
          <a:prstGeom prst="line">
            <a:avLst/>
          </a:prstGeom>
          <a:ln w="9525">
            <a:solidFill>
              <a:schemeClr val="accent1">
                <a:lumMod val="75000"/>
              </a:schemeClr>
            </a:solidFill>
            <a:prstDash val="solid"/>
            <a:headEnd type="none"/>
            <a:tailEnd type="none"/>
          </a:ln>
        </p:spPr>
        <p:style>
          <a:lnRef idx="0">
            <a:schemeClr val="accent1"/>
          </a:lnRef>
          <a:fillRef idx="1">
            <a:schemeClr val="accent1"/>
          </a:fillRef>
          <a:effectRef idx="0">
            <a:schemeClr val="accent1"/>
          </a:effectRef>
          <a:fontRef idx="minor">
            <a:schemeClr val="lt1"/>
          </a:fontRef>
        </p:style>
      </p:cxnSp>
      <p:cxnSp>
        <p:nvCxnSpPr>
          <p:cNvPr name="Connector 18" id="18"/>
          <p:cNvCxnSpPr/>
          <p:nvPr/>
        </p:nvCxnSpPr>
        <p:spPr>
          <a:xfrm>
            <a:off x="10952843" y="4041523"/>
            <a:ext cx="207264" cy="0"/>
          </a:xfrm>
          <a:prstGeom prst="line">
            <a:avLst/>
          </a:prstGeom>
          <a:ln w="38100">
            <a:solidFill>
              <a:schemeClr val="accent1"/>
            </a:solidFill>
            <a:prstDash val="solid"/>
            <a:headEnd type="none"/>
            <a:tailEnd type="none"/>
          </a:ln>
        </p:spPr>
        <p:style>
          <a:lnRef idx="0">
            <a:schemeClr val="accent1"/>
          </a:lnRef>
          <a:fillRef idx="1">
            <a:schemeClr val="accent1"/>
          </a:fillRef>
          <a:effectRef idx="0">
            <a:schemeClr val="accent1"/>
          </a:effectRef>
          <a:fontRef idx="minor">
            <a:schemeClr val="lt1"/>
          </a:fontRef>
        </p:style>
      </p:cxnSp>
      <p:sp>
        <p:nvSpPr>
          <p:cNvPr name="Freeform 19" id="19"/>
          <p:cNvSpPr/>
          <p:nvPr/>
        </p:nvSpPr>
        <p:spPr>
          <a:xfrm rot="0">
            <a:off x="11070699" y="3947812"/>
            <a:ext cx="151723" cy="187422"/>
          </a:xfrm>
          <a:custGeom>
            <a:avLst/>
            <a:gdLst/>
            <a:ahLst/>
            <a:cxnLst/>
            <a:rect r="r" b="b" t="t" l="l"/>
            <a:pathLst>
              <a:path h="1905000" w="1905000">
                <a:moveTo>
                  <a:pt x="0" y="0"/>
                </a:moveTo>
                <a:lnTo>
                  <a:pt x="762000" y="0"/>
                </a:lnTo>
                <a:lnTo>
                  <a:pt x="1905000" y="952500"/>
                </a:lnTo>
                <a:lnTo>
                  <a:pt x="762000" y="1905000"/>
                </a:lnTo>
                <a:lnTo>
                  <a:pt x="0" y="1905000"/>
                </a:lnTo>
                <a:lnTo>
                  <a:pt x="1143000" y="952500"/>
                </a:lnTo>
                <a:lnTo>
                  <a:pt x="0" y="0"/>
                </a:lnTo>
                <a:close/>
              </a:path>
            </a:pathLst>
          </a:custGeom>
          <a:solidFill>
            <a:schemeClr val="accent1">
              <a:alpha val="100000"/>
            </a:schemeClr>
          </a:solidFill>
          <a:ln>
            <a:solidFill>
              <a:schemeClr val="accent1">
                <a:alpha val="100000"/>
              </a:schemeClr>
            </a:solidFill>
          </a:ln>
        </p:spPr>
      </p:sp>
      <p:pic>
        <p:nvPicPr>
          <p:cNvPr name="Picture 20" id="20"/>
          <p:cNvPicPr>
            <a:picLocks noChangeAspect="true"/>
          </p:cNvPicPr>
          <p:nvPr/>
        </p:nvPicPr>
        <p:blipFill>
          <a:blip r:embed="rId5"/>
          <a:srcRect l="16667" r="16667" t="0"/>
          <a:stretch>
            <a:fillRect/>
          </a:stretch>
        </p:blipFill>
        <p:spPr>
          <a:xfrm rot="0">
            <a:off x="1358558" y="1454147"/>
            <a:ext cx="2231507" cy="2231507"/>
          </a:xfrm>
          <a:prstGeom prst="ellipse">
            <a:avLst/>
          </a:prstGeom>
        </p:spPr>
      </p:pic>
      <p:sp>
        <p:nvSpPr>
          <p:cNvPr name="TextBox 21" id="21"/>
          <p:cNvSpPr txBox="true"/>
          <p:nvPr/>
        </p:nvSpPr>
        <p:spPr>
          <a:xfrm rot="0">
            <a:off x="4671297" y="4677159"/>
            <a:ext cx="2409825" cy="1047750"/>
          </a:xfrm>
          <a:prstGeom prst="rect">
            <a:avLst/>
          </a:prstGeom>
          <a:ln/>
        </p:spPr>
        <p:txBody>
          <a:bodyPr anchor="t" rtlCol="false" lIns="114300" rIns="114300" tIns="57150" bIns="57150" anchorCtr="false" vert="horz" wrap="square">
            <a:spAutoFit/>
          </a:bodyPr>
          <a:lstStyle/>
          <a:p>
            <a:pPr algn="just">
              <a:lnSpc>
                <a:spcPct val="96000"/>
              </a:lnSpc>
            </a:pPr>
            <a:r>
              <a:rPr lang="en-US" sz="1500">
                <a:solidFill>
                  <a:schemeClr val="dk1">
                    <a:alpha val="100000"/>
                  </a:schemeClr>
                </a:solidFill>
                <a:latin typeface="Microsoft Yahei"/>
                <a:ea typeface="Microsoft Yahei"/>
                <a:cs typeface="Microsoft Yahei"/>
              </a:rPr>
              <a:t>将实验结果与传统压杠系统进行对比分析，以验证智能压杠指示系统的优越性。</a:t>
            </a:r>
          </a:p>
        </p:txBody>
      </p:sp>
      <p:sp>
        <p:nvSpPr>
          <p:cNvPr name="TextBox 22" id="22"/>
          <p:cNvSpPr txBox="true"/>
          <p:nvPr/>
        </p:nvSpPr>
        <p:spPr>
          <a:xfrm rot="0">
            <a:off x="8373015" y="4677159"/>
            <a:ext cx="2409825" cy="1047750"/>
          </a:xfrm>
          <a:prstGeom prst="rect">
            <a:avLst/>
          </a:prstGeom>
          <a:ln/>
        </p:spPr>
        <p:txBody>
          <a:bodyPr anchor="t" rtlCol="false" lIns="114300" rIns="114300" tIns="57150" bIns="57150" anchorCtr="false" vert="horz" wrap="square">
            <a:spAutoFit/>
          </a:bodyPr>
          <a:lstStyle/>
          <a:p>
            <a:pPr algn="just">
              <a:lnSpc>
                <a:spcPct val="96000"/>
              </a:lnSpc>
            </a:pPr>
            <a:r>
              <a:rPr lang="en-US" sz="1500">
                <a:solidFill>
                  <a:schemeClr val="dk1">
                    <a:alpha val="100000"/>
                  </a:schemeClr>
                </a:solidFill>
                <a:latin typeface="Microsoft Yahei"/>
                <a:ea typeface="Microsoft Yahei"/>
                <a:cs typeface="Microsoft Yahei"/>
              </a:rPr>
              <a:t>对实验结果进行解释，说明智能压杠指示系统在提高过山车安全性和乘坐舒适度方面的作用。</a:t>
            </a:r>
          </a:p>
        </p:txBody>
      </p:sp>
      <p:sp>
        <p:nvSpPr>
          <p:cNvPr name="TextBox 23" id="23"/>
          <p:cNvSpPr txBox="true"/>
          <p:nvPr/>
        </p:nvSpPr>
        <p:spPr>
          <a:xfrm rot="0">
            <a:off x="8392065" y="1604894"/>
            <a:ext cx="581025" cy="457200"/>
          </a:xfrm>
          <a:prstGeom prst="rect">
            <a:avLst/>
          </a:prstGeom>
          <a:ln/>
        </p:spPr>
        <p:txBody>
          <a:bodyPr anchor="ctr" rtlCol="false" lIns="114300" rIns="114300" tIns="57150" bIns="57150" anchorCtr="true" vert="horz" wrap="square">
            <a:spAutoFit/>
          </a:bodyPr>
          <a:lstStyle/>
          <a:p>
            <a:pPr algn="ctr">
              <a:lnSpc>
                <a:spcPct val="100000"/>
              </a:lnSpc>
              <a:spcBef>
                <a:spcPts val="450"/>
              </a:spcBef>
            </a:pPr>
            <a:r>
              <a:rPr lang="en-US" b="true" sz="2025">
                <a:solidFill>
                  <a:srgbClr val="FFFFFF">
                    <a:alpha val="100000"/>
                  </a:srgbClr>
                </a:solidFill>
                <a:latin typeface="Microsoft Yahei"/>
                <a:ea typeface="Microsoft Yahei"/>
                <a:cs typeface="Microsoft Yahei"/>
              </a:rPr>
              <a:t>03</a:t>
            </a:r>
          </a:p>
        </p:txBody>
      </p:sp>
      <p:sp>
        <p:nvSpPr>
          <p:cNvPr name="TextBox 24" id="24"/>
          <p:cNvSpPr txBox="true"/>
          <p:nvPr/>
        </p:nvSpPr>
        <p:spPr>
          <a:xfrm rot="0">
            <a:off x="4690347" y="1604894"/>
            <a:ext cx="578298" cy="437007"/>
          </a:xfrm>
          <a:prstGeom prst="rect">
            <a:avLst/>
          </a:prstGeom>
          <a:ln/>
        </p:spPr>
        <p:txBody>
          <a:bodyPr anchor="ctr" rtlCol="false" lIns="114300" rIns="114300" tIns="57150" bIns="57150" anchorCtr="true" vert="horz" wrap="square">
            <a:spAutoFit/>
          </a:bodyPr>
          <a:lstStyle/>
          <a:p>
            <a:pPr>
              <a:lnSpc>
                <a:spcPct val="100000"/>
              </a:lnSpc>
              <a:spcBef>
                <a:spcPts val="450"/>
              </a:spcBef>
            </a:pPr>
            <a:r>
              <a:rPr lang="en-US" b="true" sz="2025">
                <a:solidFill>
                  <a:srgbClr val="FFFFFF">
                    <a:alpha val="100000"/>
                  </a:srgbClr>
                </a:solidFill>
                <a:latin typeface="Microsoft Yahei"/>
                <a:ea typeface="Microsoft Yahei"/>
                <a:cs typeface="Microsoft Yahei"/>
              </a:rPr>
              <a:t>02</a:t>
            </a:r>
          </a:p>
        </p:txBody>
      </p:sp>
      <p:sp>
        <p:nvSpPr>
          <p:cNvPr name="TextBox 25" id="25"/>
          <p:cNvSpPr txBox="true"/>
          <p:nvPr/>
        </p:nvSpPr>
        <p:spPr>
          <a:xfrm rot="0">
            <a:off x="980564" y="1604894"/>
            <a:ext cx="581025" cy="457200"/>
          </a:xfrm>
          <a:prstGeom prst="rect">
            <a:avLst/>
          </a:prstGeom>
          <a:ln/>
        </p:spPr>
        <p:txBody>
          <a:bodyPr anchor="ctr" rtlCol="false" lIns="114300" rIns="114300" tIns="57150" bIns="57150" anchorCtr="true" vert="horz" wrap="square">
            <a:spAutoFit/>
          </a:bodyPr>
          <a:lstStyle/>
          <a:p>
            <a:pPr algn="ctr">
              <a:lnSpc>
                <a:spcPct val="100000"/>
              </a:lnSpc>
              <a:spcBef>
                <a:spcPts val="450"/>
              </a:spcBef>
            </a:pPr>
            <a:r>
              <a:rPr lang="en-US" b="true" sz="2025">
                <a:solidFill>
                  <a:srgbClr val="FFFFFF">
                    <a:alpha val="100000"/>
                  </a:srgbClr>
                </a:solidFill>
                <a:latin typeface="Microsoft Yahei"/>
                <a:ea typeface="Microsoft Yahei"/>
                <a:cs typeface="Microsoft Yahei"/>
              </a:rPr>
              <a:t>01</a:t>
            </a:r>
          </a:p>
        </p:txBody>
      </p:sp>
      <p:grpSp>
        <p:nvGrpSpPr>
          <p:cNvPr name="Group 26" id="26"/>
          <p:cNvGrpSpPr/>
          <p:nvPr/>
        </p:nvGrpSpPr>
        <p:grpSpPr>
          <a:xfrm rot="0">
            <a:off x="454963" y="93878"/>
            <a:ext cx="10641129" cy="914400"/>
            <a:chOff x="454963" y="93878"/>
            <a:chExt cx="10641129" cy="914400"/>
          </a:xfrm>
        </p:grpSpPr>
        <p:sp>
          <p:nvSpPr>
            <p:cNvPr name="AutoShape 27" id="27"/>
            <p:cNvSpPr/>
            <p:nvPr/>
          </p:nvSpPr>
          <p:spPr>
            <a:xfrm rot="0">
              <a:off x="454963" y="331168"/>
              <a:ext cx="84147" cy="84147"/>
            </a:xfrm>
            <a:prstGeom prst="ellipse">
              <a:avLst/>
            </a:prstGeom>
            <a:solidFill>
              <a:schemeClr val="accent1">
                <a:alpha val="100000"/>
              </a:schemeClr>
            </a:solidFill>
            <a:ln/>
          </p:spPr>
        </p:sp>
        <p:sp>
          <p:nvSpPr>
            <p:cNvPr name="AutoShape 28" id="28"/>
            <p:cNvSpPr/>
            <p:nvPr/>
          </p:nvSpPr>
          <p:spPr>
            <a:xfrm rot="0">
              <a:off x="575049" y="337743"/>
              <a:ext cx="78137" cy="78137"/>
            </a:xfrm>
            <a:prstGeom prst="ellipse">
              <a:avLst/>
            </a:prstGeom>
            <a:solidFill>
              <a:schemeClr val="accent1">
                <a:alpha val="80000"/>
              </a:schemeClr>
            </a:solidFill>
            <a:ln/>
          </p:spPr>
        </p:sp>
        <p:sp>
          <p:nvSpPr>
            <p:cNvPr name="AutoShape 29" id="29"/>
            <p:cNvSpPr/>
            <p:nvPr/>
          </p:nvSpPr>
          <p:spPr>
            <a:xfrm rot="0">
              <a:off x="689125" y="339460"/>
              <a:ext cx="74704" cy="74704"/>
            </a:xfrm>
            <a:prstGeom prst="ellipse">
              <a:avLst/>
            </a:prstGeom>
            <a:solidFill>
              <a:schemeClr val="accent1">
                <a:alpha val="60000"/>
              </a:schemeClr>
            </a:solidFill>
            <a:ln/>
          </p:spPr>
        </p:sp>
        <p:sp>
          <p:nvSpPr>
            <p:cNvPr name="AutoShape 30" id="30"/>
            <p:cNvSpPr/>
            <p:nvPr/>
          </p:nvSpPr>
          <p:spPr>
            <a:xfrm rot="0">
              <a:off x="799768" y="348430"/>
              <a:ext cx="69238" cy="69238"/>
            </a:xfrm>
            <a:prstGeom prst="ellipse">
              <a:avLst/>
            </a:prstGeom>
            <a:solidFill>
              <a:schemeClr val="accent1">
                <a:alpha val="40000"/>
              </a:schemeClr>
            </a:solidFill>
            <a:ln/>
          </p:spPr>
        </p:sp>
        <p:sp>
          <p:nvSpPr>
            <p:cNvPr name="AutoShape 31" id="31"/>
            <p:cNvSpPr/>
            <p:nvPr/>
          </p:nvSpPr>
          <p:spPr>
            <a:xfrm rot="0">
              <a:off x="904945" y="344297"/>
              <a:ext cx="65594" cy="65594"/>
            </a:xfrm>
            <a:prstGeom prst="ellipse">
              <a:avLst/>
            </a:prstGeom>
            <a:solidFill>
              <a:schemeClr val="accent1">
                <a:alpha val="20000"/>
              </a:schemeClr>
            </a:solidFill>
            <a:ln/>
          </p:spPr>
        </p:sp>
        <p:sp>
          <p:nvSpPr>
            <p:cNvPr name="AutoShape 32" id="32"/>
            <p:cNvSpPr/>
            <p:nvPr/>
          </p:nvSpPr>
          <p:spPr>
            <a:xfrm rot="0">
              <a:off x="454963" y="448942"/>
              <a:ext cx="84147" cy="84147"/>
            </a:xfrm>
            <a:prstGeom prst="ellipse">
              <a:avLst/>
            </a:prstGeom>
            <a:solidFill>
              <a:schemeClr val="accent1">
                <a:alpha val="100000"/>
              </a:schemeClr>
            </a:solidFill>
            <a:ln/>
          </p:spPr>
        </p:sp>
        <p:sp>
          <p:nvSpPr>
            <p:cNvPr name="AutoShape 33" id="33"/>
            <p:cNvSpPr/>
            <p:nvPr/>
          </p:nvSpPr>
          <p:spPr>
            <a:xfrm rot="0">
              <a:off x="575049" y="455517"/>
              <a:ext cx="78137" cy="78137"/>
            </a:xfrm>
            <a:prstGeom prst="ellipse">
              <a:avLst/>
            </a:prstGeom>
            <a:solidFill>
              <a:schemeClr val="accent1">
                <a:alpha val="80000"/>
              </a:schemeClr>
            </a:solidFill>
            <a:ln/>
          </p:spPr>
        </p:sp>
        <p:sp>
          <p:nvSpPr>
            <p:cNvPr name="AutoShape 34" id="34"/>
            <p:cNvSpPr/>
            <p:nvPr/>
          </p:nvSpPr>
          <p:spPr>
            <a:xfrm rot="0">
              <a:off x="689125" y="457233"/>
              <a:ext cx="74704" cy="74704"/>
            </a:xfrm>
            <a:prstGeom prst="ellipse">
              <a:avLst/>
            </a:prstGeom>
            <a:solidFill>
              <a:schemeClr val="accent1">
                <a:alpha val="60000"/>
              </a:schemeClr>
            </a:solidFill>
            <a:ln/>
          </p:spPr>
        </p:sp>
        <p:sp>
          <p:nvSpPr>
            <p:cNvPr name="AutoShape 35" id="35"/>
            <p:cNvSpPr/>
            <p:nvPr/>
          </p:nvSpPr>
          <p:spPr>
            <a:xfrm rot="0">
              <a:off x="799768" y="466203"/>
              <a:ext cx="69238" cy="69238"/>
            </a:xfrm>
            <a:prstGeom prst="ellipse">
              <a:avLst/>
            </a:prstGeom>
            <a:solidFill>
              <a:schemeClr val="accent1">
                <a:alpha val="40000"/>
              </a:schemeClr>
            </a:solidFill>
            <a:ln/>
          </p:spPr>
        </p:sp>
        <p:sp>
          <p:nvSpPr>
            <p:cNvPr name="AutoShape 36" id="36"/>
            <p:cNvSpPr/>
            <p:nvPr/>
          </p:nvSpPr>
          <p:spPr>
            <a:xfrm rot="0">
              <a:off x="904945" y="462070"/>
              <a:ext cx="65594" cy="65594"/>
            </a:xfrm>
            <a:prstGeom prst="ellipse">
              <a:avLst/>
            </a:prstGeom>
            <a:solidFill>
              <a:schemeClr val="accent1">
                <a:alpha val="20000"/>
              </a:schemeClr>
            </a:solidFill>
            <a:ln/>
          </p:spPr>
        </p:sp>
        <p:sp>
          <p:nvSpPr>
            <p:cNvPr name="AutoShape 37" id="37"/>
            <p:cNvSpPr/>
            <p:nvPr/>
          </p:nvSpPr>
          <p:spPr>
            <a:xfrm rot="0">
              <a:off x="454963" y="566715"/>
              <a:ext cx="84147" cy="84147"/>
            </a:xfrm>
            <a:prstGeom prst="ellipse">
              <a:avLst/>
            </a:prstGeom>
            <a:solidFill>
              <a:schemeClr val="accent1">
                <a:alpha val="100000"/>
              </a:schemeClr>
            </a:solidFill>
            <a:ln/>
          </p:spPr>
        </p:sp>
        <p:sp>
          <p:nvSpPr>
            <p:cNvPr name="AutoShape 38" id="38"/>
            <p:cNvSpPr/>
            <p:nvPr/>
          </p:nvSpPr>
          <p:spPr>
            <a:xfrm rot="0">
              <a:off x="575049" y="573291"/>
              <a:ext cx="78137" cy="78137"/>
            </a:xfrm>
            <a:prstGeom prst="ellipse">
              <a:avLst/>
            </a:prstGeom>
            <a:solidFill>
              <a:schemeClr val="accent1">
                <a:alpha val="80000"/>
              </a:schemeClr>
            </a:solidFill>
            <a:ln/>
          </p:spPr>
        </p:sp>
        <p:sp>
          <p:nvSpPr>
            <p:cNvPr name="AutoShape 39" id="39"/>
            <p:cNvSpPr/>
            <p:nvPr/>
          </p:nvSpPr>
          <p:spPr>
            <a:xfrm rot="0">
              <a:off x="689125" y="575007"/>
              <a:ext cx="74704" cy="74704"/>
            </a:xfrm>
            <a:prstGeom prst="ellipse">
              <a:avLst/>
            </a:prstGeom>
            <a:solidFill>
              <a:schemeClr val="accent1">
                <a:alpha val="60000"/>
              </a:schemeClr>
            </a:solidFill>
            <a:ln/>
          </p:spPr>
        </p:sp>
        <p:sp>
          <p:nvSpPr>
            <p:cNvPr name="AutoShape 40" id="40"/>
            <p:cNvSpPr/>
            <p:nvPr/>
          </p:nvSpPr>
          <p:spPr>
            <a:xfrm rot="0">
              <a:off x="799768" y="583977"/>
              <a:ext cx="69238" cy="69238"/>
            </a:xfrm>
            <a:prstGeom prst="ellipse">
              <a:avLst/>
            </a:prstGeom>
            <a:solidFill>
              <a:schemeClr val="accent1">
                <a:alpha val="40000"/>
              </a:schemeClr>
            </a:solidFill>
            <a:ln/>
          </p:spPr>
        </p:sp>
        <p:sp>
          <p:nvSpPr>
            <p:cNvPr name="AutoShape 41" id="41"/>
            <p:cNvSpPr/>
            <p:nvPr/>
          </p:nvSpPr>
          <p:spPr>
            <a:xfrm rot="0">
              <a:off x="904945" y="579844"/>
              <a:ext cx="65594" cy="65594"/>
            </a:xfrm>
            <a:prstGeom prst="ellipse">
              <a:avLst/>
            </a:prstGeom>
            <a:solidFill>
              <a:schemeClr val="accent1">
                <a:alpha val="20000"/>
              </a:schemeClr>
            </a:solidFill>
            <a:ln/>
          </p:spPr>
        </p:sp>
        <p:sp>
          <p:nvSpPr>
            <p:cNvPr name="AutoShape 42" id="42"/>
            <p:cNvSpPr/>
            <p:nvPr/>
          </p:nvSpPr>
          <p:spPr>
            <a:xfrm rot="0">
              <a:off x="454963" y="684489"/>
              <a:ext cx="84147" cy="84147"/>
            </a:xfrm>
            <a:prstGeom prst="ellipse">
              <a:avLst/>
            </a:prstGeom>
            <a:solidFill>
              <a:schemeClr val="accent1">
                <a:alpha val="100000"/>
              </a:schemeClr>
            </a:solidFill>
            <a:ln/>
          </p:spPr>
        </p:sp>
        <p:sp>
          <p:nvSpPr>
            <p:cNvPr name="AutoShape 43" id="43"/>
            <p:cNvSpPr/>
            <p:nvPr/>
          </p:nvSpPr>
          <p:spPr>
            <a:xfrm rot="0">
              <a:off x="575049" y="691064"/>
              <a:ext cx="78137" cy="78137"/>
            </a:xfrm>
            <a:prstGeom prst="ellipse">
              <a:avLst/>
            </a:prstGeom>
            <a:solidFill>
              <a:schemeClr val="accent1">
                <a:alpha val="80000"/>
              </a:schemeClr>
            </a:solidFill>
            <a:ln/>
          </p:spPr>
        </p:sp>
        <p:sp>
          <p:nvSpPr>
            <p:cNvPr name="AutoShape 44" id="44"/>
            <p:cNvSpPr/>
            <p:nvPr/>
          </p:nvSpPr>
          <p:spPr>
            <a:xfrm rot="0">
              <a:off x="689125" y="692781"/>
              <a:ext cx="74704" cy="74704"/>
            </a:xfrm>
            <a:prstGeom prst="ellipse">
              <a:avLst/>
            </a:prstGeom>
            <a:solidFill>
              <a:schemeClr val="accent1">
                <a:alpha val="60000"/>
              </a:schemeClr>
            </a:solidFill>
            <a:ln/>
          </p:spPr>
        </p:sp>
        <p:sp>
          <p:nvSpPr>
            <p:cNvPr name="AutoShape 45" id="45"/>
            <p:cNvSpPr/>
            <p:nvPr/>
          </p:nvSpPr>
          <p:spPr>
            <a:xfrm rot="0">
              <a:off x="799768" y="701751"/>
              <a:ext cx="69238" cy="69238"/>
            </a:xfrm>
            <a:prstGeom prst="ellipse">
              <a:avLst/>
            </a:prstGeom>
            <a:solidFill>
              <a:schemeClr val="accent1">
                <a:alpha val="40000"/>
              </a:schemeClr>
            </a:solidFill>
            <a:ln/>
          </p:spPr>
        </p:sp>
        <p:sp>
          <p:nvSpPr>
            <p:cNvPr name="AutoShape 46" id="46"/>
            <p:cNvSpPr/>
            <p:nvPr/>
          </p:nvSpPr>
          <p:spPr>
            <a:xfrm rot="0">
              <a:off x="904945" y="697618"/>
              <a:ext cx="65594" cy="65594"/>
            </a:xfrm>
            <a:prstGeom prst="ellipse">
              <a:avLst/>
            </a:prstGeom>
            <a:solidFill>
              <a:schemeClr val="accent1">
                <a:alpha val="20000"/>
              </a:schemeClr>
            </a:solidFill>
            <a:ln/>
          </p:spPr>
        </p:sp>
        <p:sp>
          <p:nvSpPr>
            <p:cNvPr name="TextBox 47" id="47"/>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实验结果展示及对比分析</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Freeform 2" id="2"/>
          <p:cNvSpPr/>
          <p:nvPr/>
        </p:nvSpPr>
        <p:spPr>
          <a:xfrm rot="0">
            <a:off x="5269578" y="3104315"/>
            <a:ext cx="1597488" cy="1597488"/>
          </a:xfrm>
          <a:custGeom>
            <a:avLst/>
            <a:gdLst/>
            <a:ahLst/>
            <a:cxnLst/>
            <a:rect r="r" b="b" t="t" l="l"/>
            <a:pathLst>
              <a:path h="890" w="890">
                <a:moveTo>
                  <a:pt x="0" y="445"/>
                </a:moveTo>
                <a:lnTo>
                  <a:pt x="445" y="0"/>
                </a:lnTo>
                <a:lnTo>
                  <a:pt x="890" y="445"/>
                </a:lnTo>
                <a:lnTo>
                  <a:pt x="445" y="890"/>
                </a:lnTo>
                <a:lnTo>
                  <a:pt x="0" y="445"/>
                </a:lnTo>
                <a:close/>
              </a:path>
            </a:pathLst>
          </a:custGeom>
          <a:solidFill>
            <a:schemeClr val="accent1">
              <a:alpha val="100000"/>
            </a:schemeClr>
          </a:solidFill>
          <a:ln/>
        </p:spPr>
      </p:sp>
      <p:sp>
        <p:nvSpPr>
          <p:cNvPr name="Freeform 3" id="3"/>
          <p:cNvSpPr/>
          <p:nvPr/>
        </p:nvSpPr>
        <p:spPr>
          <a:xfrm rot="0">
            <a:off x="4406217" y="2240953"/>
            <a:ext cx="1597488" cy="1597488"/>
          </a:xfrm>
          <a:custGeom>
            <a:avLst/>
            <a:gdLst/>
            <a:ahLst/>
            <a:cxnLst/>
            <a:rect r="r" b="b" t="t" l="l"/>
            <a:pathLst>
              <a:path h="890" w="890">
                <a:moveTo>
                  <a:pt x="0" y="445"/>
                </a:moveTo>
                <a:lnTo>
                  <a:pt x="445" y="0"/>
                </a:lnTo>
                <a:lnTo>
                  <a:pt x="890" y="445"/>
                </a:lnTo>
                <a:lnTo>
                  <a:pt x="445" y="890"/>
                </a:lnTo>
                <a:lnTo>
                  <a:pt x="0" y="445"/>
                </a:lnTo>
                <a:close/>
              </a:path>
            </a:pathLst>
          </a:custGeom>
          <a:solidFill>
            <a:schemeClr val="accent1">
              <a:lumMod val="75000"/>
              <a:alpha val="100000"/>
            </a:schemeClr>
          </a:solidFill>
          <a:ln/>
        </p:spPr>
      </p:sp>
      <p:sp>
        <p:nvSpPr>
          <p:cNvPr name="Freeform 4" id="4"/>
          <p:cNvSpPr/>
          <p:nvPr/>
        </p:nvSpPr>
        <p:spPr>
          <a:xfrm rot="0">
            <a:off x="6131145" y="3965882"/>
            <a:ext cx="1597488" cy="1597488"/>
          </a:xfrm>
          <a:custGeom>
            <a:avLst/>
            <a:gdLst/>
            <a:ahLst/>
            <a:cxnLst/>
            <a:rect r="r" b="b" t="t" l="l"/>
            <a:pathLst>
              <a:path h="890" w="890">
                <a:moveTo>
                  <a:pt x="0" y="445"/>
                </a:moveTo>
                <a:lnTo>
                  <a:pt x="445" y="0"/>
                </a:lnTo>
                <a:lnTo>
                  <a:pt x="890" y="445"/>
                </a:lnTo>
                <a:lnTo>
                  <a:pt x="445" y="890"/>
                </a:lnTo>
                <a:lnTo>
                  <a:pt x="0" y="445"/>
                </a:lnTo>
                <a:close/>
              </a:path>
            </a:pathLst>
          </a:custGeom>
          <a:solidFill>
            <a:schemeClr val="accent1">
              <a:lumMod val="75000"/>
              <a:alpha val="100000"/>
            </a:schemeClr>
          </a:solidFill>
          <a:ln/>
        </p:spPr>
      </p:sp>
      <p:sp>
        <p:nvSpPr>
          <p:cNvPr name="Freeform 5" id="5"/>
          <p:cNvSpPr/>
          <p:nvPr/>
        </p:nvSpPr>
        <p:spPr>
          <a:xfrm rot="0">
            <a:off x="6131145" y="2240953"/>
            <a:ext cx="1597488" cy="1597488"/>
          </a:xfrm>
          <a:custGeom>
            <a:avLst/>
            <a:gdLst/>
            <a:ahLst/>
            <a:cxnLst/>
            <a:rect r="r" b="b" t="t" l="l"/>
            <a:pathLst>
              <a:path h="890" w="890">
                <a:moveTo>
                  <a:pt x="0" y="445"/>
                </a:moveTo>
                <a:lnTo>
                  <a:pt x="445" y="0"/>
                </a:lnTo>
                <a:lnTo>
                  <a:pt x="890" y="445"/>
                </a:lnTo>
                <a:lnTo>
                  <a:pt x="445" y="890"/>
                </a:lnTo>
                <a:lnTo>
                  <a:pt x="0" y="445"/>
                </a:lnTo>
                <a:close/>
              </a:path>
            </a:pathLst>
          </a:custGeom>
          <a:solidFill>
            <a:schemeClr val="accent1">
              <a:alpha val="100000"/>
            </a:schemeClr>
          </a:solidFill>
          <a:ln/>
        </p:spPr>
      </p:sp>
      <p:sp>
        <p:nvSpPr>
          <p:cNvPr name="Freeform 6" id="6"/>
          <p:cNvSpPr/>
          <p:nvPr/>
        </p:nvSpPr>
        <p:spPr>
          <a:xfrm rot="0">
            <a:off x="4406217" y="3965882"/>
            <a:ext cx="1597488" cy="1597488"/>
          </a:xfrm>
          <a:custGeom>
            <a:avLst/>
            <a:gdLst/>
            <a:ahLst/>
            <a:cxnLst/>
            <a:rect r="r" b="b" t="t" l="l"/>
            <a:pathLst>
              <a:path h="890" w="890">
                <a:moveTo>
                  <a:pt x="0" y="445"/>
                </a:moveTo>
                <a:lnTo>
                  <a:pt x="445" y="0"/>
                </a:lnTo>
                <a:lnTo>
                  <a:pt x="890" y="445"/>
                </a:lnTo>
                <a:lnTo>
                  <a:pt x="445" y="890"/>
                </a:lnTo>
                <a:lnTo>
                  <a:pt x="0" y="445"/>
                </a:lnTo>
                <a:close/>
              </a:path>
            </a:pathLst>
          </a:custGeom>
          <a:solidFill>
            <a:schemeClr val="accent1">
              <a:alpha val="100000"/>
            </a:schemeClr>
          </a:solidFill>
          <a:ln/>
        </p:spPr>
      </p:sp>
      <p:sp>
        <p:nvSpPr>
          <p:cNvPr name="TextBox 7" id="7"/>
          <p:cNvSpPr txBox="true"/>
          <p:nvPr/>
        </p:nvSpPr>
        <p:spPr>
          <a:xfrm rot="0">
            <a:off x="591125" y="2215669"/>
            <a:ext cx="3280773" cy="1622772"/>
          </a:xfrm>
          <a:prstGeom prst="rect">
            <a:avLst/>
          </a:prstGeom>
          <a:noFill/>
          <a:ln/>
        </p:spPr>
        <p:txBody>
          <a:bodyPr anchor="t" rtlCol="false" lIns="91440" rIns="91440" tIns="45720" bIns="45720" anchorCtr="true" vert="horz" wrap="square">
            <a:normAutofit/>
          </a:bodyPr>
          <a:lstStyle/>
          <a:p>
            <a:pPr algn="ctr">
              <a:lnSpc>
                <a:spcPct val="140000"/>
              </a:lnSpc>
            </a:pPr>
            <a:r>
              <a:rPr lang="en-US" sz="1500">
                <a:solidFill>
                  <a:schemeClr val="dk1">
                    <a:alpha val="100000"/>
                  </a:schemeClr>
                </a:solidFill>
                <a:latin typeface="微软雅黑"/>
                <a:ea typeface="微软雅黑"/>
                <a:cs typeface="微软雅黑"/>
              </a:rPr>
              <a:t>通过长时间运行测试，评估智能压杠指示系统的稳定性。</a:t>
            </a:r>
          </a:p>
        </p:txBody>
      </p:sp>
      <p:sp>
        <p:nvSpPr>
          <p:cNvPr name="TextBox 8" id="8"/>
          <p:cNvSpPr txBox="true"/>
          <p:nvPr/>
        </p:nvSpPr>
        <p:spPr>
          <a:xfrm rot="0">
            <a:off x="607698" y="1707297"/>
            <a:ext cx="3280773" cy="560841"/>
          </a:xfrm>
          <a:prstGeom prst="rect">
            <a:avLst/>
          </a:prstGeom>
          <a:noFill/>
          <a:ln/>
        </p:spPr>
        <p:txBody>
          <a:bodyPr anchor="ctr" rtlCol="false" lIns="91440" rIns="91440" tIns="45720" bIns="45720" anchorCtr="true" vert="horz" wrap="square">
            <a:normAutofit/>
          </a:bodyPr>
          <a:lstStyle/>
          <a:p>
            <a:pPr algn="ctr">
              <a:lnSpc>
                <a:spcPct val="120000"/>
              </a:lnSpc>
            </a:pPr>
            <a:r>
              <a:rPr lang="en-US" b="true" sz="2000">
                <a:solidFill>
                  <a:schemeClr val="accent1">
                    <a:alpha val="100000"/>
                  </a:schemeClr>
                </a:solidFill>
                <a:latin typeface="微软雅黑"/>
                <a:ea typeface="微软雅黑"/>
                <a:cs typeface="微软雅黑"/>
              </a:rPr>
              <a:t>系统稳定性评估</a:t>
            </a:r>
          </a:p>
        </p:txBody>
      </p:sp>
      <p:sp>
        <p:nvSpPr>
          <p:cNvPr name="Freeform 9" id="9"/>
          <p:cNvSpPr/>
          <p:nvPr/>
        </p:nvSpPr>
        <p:spPr>
          <a:xfrm rot="0">
            <a:off x="4935056" y="4494721"/>
            <a:ext cx="539810" cy="539810"/>
          </a:xfrm>
          <a:custGeom>
            <a:avLst/>
            <a:gdLst/>
            <a:ahLst/>
            <a:cxnLst/>
            <a:rect r="r" b="b" t="t" l="l"/>
            <a:pathLst>
              <a:path h="304800" w="304800">
                <a:moveTo>
                  <a:pt x="0" y="209550"/>
                </a:moveTo>
                <a:lnTo>
                  <a:pt x="152410" y="247650"/>
                </a:lnTo>
                <a:lnTo>
                  <a:pt x="304800" y="209550"/>
                </a:lnTo>
                <a:lnTo>
                  <a:pt x="304800" y="247650"/>
                </a:lnTo>
                <a:lnTo>
                  <a:pt x="152410" y="285750"/>
                </a:lnTo>
                <a:lnTo>
                  <a:pt x="0" y="247650"/>
                </a:lnTo>
                <a:close/>
                <a:moveTo>
                  <a:pt x="0" y="133350"/>
                </a:moveTo>
                <a:lnTo>
                  <a:pt x="152410" y="171450"/>
                </a:lnTo>
                <a:lnTo>
                  <a:pt x="304800" y="133350"/>
                </a:lnTo>
                <a:lnTo>
                  <a:pt x="304800" y="171450"/>
                </a:lnTo>
                <a:lnTo>
                  <a:pt x="152410" y="209550"/>
                </a:lnTo>
                <a:lnTo>
                  <a:pt x="0" y="171450"/>
                </a:lnTo>
                <a:close/>
                <a:moveTo>
                  <a:pt x="0" y="57150"/>
                </a:moveTo>
                <a:lnTo>
                  <a:pt x="152410" y="19050"/>
                </a:lnTo>
                <a:lnTo>
                  <a:pt x="304800" y="57150"/>
                </a:lnTo>
                <a:lnTo>
                  <a:pt x="304800" y="95250"/>
                </a:lnTo>
                <a:lnTo>
                  <a:pt x="152410" y="133350"/>
                </a:lnTo>
                <a:lnTo>
                  <a:pt x="0" y="95250"/>
                </a:lnTo>
                <a:close/>
              </a:path>
            </a:pathLst>
          </a:custGeom>
          <a:solidFill>
            <a:srgbClr val="FDFCFC">
              <a:alpha val="100000"/>
            </a:srgbClr>
          </a:solidFill>
          <a:ln/>
        </p:spPr>
      </p:sp>
      <p:sp>
        <p:nvSpPr>
          <p:cNvPr name="Freeform 10" id="10"/>
          <p:cNvSpPr/>
          <p:nvPr/>
        </p:nvSpPr>
        <p:spPr>
          <a:xfrm rot="0">
            <a:off x="6659855" y="2769663"/>
            <a:ext cx="540068" cy="540068"/>
          </a:xfrm>
          <a:custGeom>
            <a:avLst/>
            <a:gdLst/>
            <a:ahLst/>
            <a:cxnLst/>
            <a:rect r="r" b="b" t="t" l="l"/>
            <a:pathLst>
              <a:path h="304800" w="304800">
                <a:moveTo>
                  <a:pt x="304800" y="171155"/>
                </a:moveTo>
                <a:lnTo>
                  <a:pt x="304800" y="133055"/>
                </a:lnTo>
                <a:lnTo>
                  <a:pt x="259261" y="114081"/>
                </a:lnTo>
                <a:cubicBezTo>
                  <a:pt x="257994" y="110509"/>
                  <a:pt x="256661" y="107051"/>
                  <a:pt x="255022" y="103661"/>
                </a:cubicBezTo>
                <a:lnTo>
                  <a:pt x="273406" y="57893"/>
                </a:lnTo>
                <a:lnTo>
                  <a:pt x="246459" y="30956"/>
                </a:lnTo>
                <a:lnTo>
                  <a:pt x="201101" y="49635"/>
                </a:lnTo>
                <a:cubicBezTo>
                  <a:pt x="197644" y="47958"/>
                  <a:pt x="194110" y="46549"/>
                  <a:pt x="190462" y="45244"/>
                </a:cubicBezTo>
                <a:lnTo>
                  <a:pt x="171155" y="0"/>
                </a:lnTo>
                <a:lnTo>
                  <a:pt x="133055" y="0"/>
                </a:lnTo>
                <a:lnTo>
                  <a:pt x="114224" y="45091"/>
                </a:lnTo>
                <a:cubicBezTo>
                  <a:pt x="110433" y="46434"/>
                  <a:pt x="106785" y="47844"/>
                  <a:pt x="103175" y="49559"/>
                </a:cubicBezTo>
                <a:lnTo>
                  <a:pt x="57893" y="31366"/>
                </a:lnTo>
                <a:lnTo>
                  <a:pt x="30956" y="58303"/>
                </a:lnTo>
                <a:lnTo>
                  <a:pt x="49416" y="103175"/>
                </a:lnTo>
                <a:cubicBezTo>
                  <a:pt x="47625" y="106861"/>
                  <a:pt x="46177" y="110614"/>
                  <a:pt x="44796" y="114491"/>
                </a:cubicBezTo>
                <a:lnTo>
                  <a:pt x="0" y="133645"/>
                </a:lnTo>
                <a:lnTo>
                  <a:pt x="0" y="171745"/>
                </a:lnTo>
                <a:lnTo>
                  <a:pt x="44834" y="190424"/>
                </a:lnTo>
                <a:cubicBezTo>
                  <a:pt x="46215" y="194291"/>
                  <a:pt x="47701" y="198053"/>
                  <a:pt x="49482" y="201740"/>
                </a:cubicBezTo>
                <a:lnTo>
                  <a:pt x="31366" y="246907"/>
                </a:lnTo>
                <a:lnTo>
                  <a:pt x="58303" y="273844"/>
                </a:lnTo>
                <a:lnTo>
                  <a:pt x="103289" y="255318"/>
                </a:lnTo>
                <a:cubicBezTo>
                  <a:pt x="106899" y="257032"/>
                  <a:pt x="110585" y="258404"/>
                  <a:pt x="114376" y="259709"/>
                </a:cubicBezTo>
                <a:lnTo>
                  <a:pt x="133645" y="304800"/>
                </a:lnTo>
                <a:lnTo>
                  <a:pt x="171745" y="304800"/>
                </a:lnTo>
                <a:lnTo>
                  <a:pt x="190605" y="259480"/>
                </a:lnTo>
                <a:cubicBezTo>
                  <a:pt x="194215" y="258137"/>
                  <a:pt x="197787" y="256727"/>
                  <a:pt x="201206" y="255089"/>
                </a:cubicBezTo>
                <a:lnTo>
                  <a:pt x="246898" y="273396"/>
                </a:lnTo>
                <a:lnTo>
                  <a:pt x="273834" y="246459"/>
                </a:lnTo>
                <a:lnTo>
                  <a:pt x="255079" y="200997"/>
                </a:lnTo>
                <a:cubicBezTo>
                  <a:pt x="256680" y="197577"/>
                  <a:pt x="257985" y="194110"/>
                  <a:pt x="259251" y="190576"/>
                </a:cubicBezTo>
                <a:lnTo>
                  <a:pt x="304800" y="171155"/>
                </a:lnTo>
                <a:close/>
                <a:moveTo>
                  <a:pt x="152105" y="209550"/>
                </a:moveTo>
                <a:cubicBezTo>
                  <a:pt x="120558" y="209550"/>
                  <a:pt x="94955" y="183947"/>
                  <a:pt x="94955" y="152400"/>
                </a:cubicBezTo>
                <a:cubicBezTo>
                  <a:pt x="94955" y="120853"/>
                  <a:pt x="120558" y="95250"/>
                  <a:pt x="152105" y="95250"/>
                </a:cubicBezTo>
                <a:cubicBezTo>
                  <a:pt x="183652" y="95250"/>
                  <a:pt x="209255" y="120853"/>
                  <a:pt x="209255" y="152400"/>
                </a:cubicBezTo>
                <a:cubicBezTo>
                  <a:pt x="209255" y="183947"/>
                  <a:pt x="183652" y="209550"/>
                  <a:pt x="152105" y="209550"/>
                </a:cubicBezTo>
                <a:close/>
              </a:path>
            </a:pathLst>
          </a:custGeom>
          <a:solidFill>
            <a:srgbClr val="FDFCFC">
              <a:alpha val="100000"/>
            </a:srgbClr>
          </a:solidFill>
          <a:ln/>
        </p:spPr>
      </p:sp>
      <p:sp>
        <p:nvSpPr>
          <p:cNvPr name="Freeform 11" id="11"/>
          <p:cNvSpPr/>
          <p:nvPr/>
        </p:nvSpPr>
        <p:spPr>
          <a:xfrm rot="0">
            <a:off x="4934927" y="2769663"/>
            <a:ext cx="540068" cy="540068"/>
          </a:xfrm>
          <a:custGeom>
            <a:avLst/>
            <a:gdLst/>
            <a:ahLst/>
            <a:cxnLst/>
            <a:rect r="r" b="b" t="t" l="l"/>
            <a:pathLst>
              <a:path h="304800" w="304800">
                <a:moveTo>
                  <a:pt x="152362" y="147228"/>
                </a:moveTo>
                <a:lnTo>
                  <a:pt x="304800" y="75419"/>
                </a:lnTo>
                <a:lnTo>
                  <a:pt x="304800" y="38100"/>
                </a:lnTo>
                <a:lnTo>
                  <a:pt x="0" y="38100"/>
                </a:lnTo>
                <a:lnTo>
                  <a:pt x="0" y="75305"/>
                </a:lnTo>
                <a:close/>
                <a:moveTo>
                  <a:pt x="152438" y="189347"/>
                </a:moveTo>
                <a:lnTo>
                  <a:pt x="0" y="117348"/>
                </a:lnTo>
                <a:lnTo>
                  <a:pt x="0" y="266700"/>
                </a:lnTo>
                <a:lnTo>
                  <a:pt x="304800" y="266700"/>
                </a:lnTo>
                <a:lnTo>
                  <a:pt x="304800" y="117577"/>
                </a:lnTo>
                <a:close/>
              </a:path>
            </a:pathLst>
          </a:custGeom>
          <a:solidFill>
            <a:srgbClr val="FDFCFC">
              <a:alpha val="100000"/>
            </a:srgbClr>
          </a:solidFill>
          <a:ln/>
        </p:spPr>
      </p:sp>
      <p:sp>
        <p:nvSpPr>
          <p:cNvPr name="Freeform 12" id="12"/>
          <p:cNvSpPr/>
          <p:nvPr/>
        </p:nvSpPr>
        <p:spPr>
          <a:xfrm rot="0">
            <a:off x="6659855" y="4494592"/>
            <a:ext cx="540068" cy="540068"/>
          </a:xfrm>
          <a:custGeom>
            <a:avLst/>
            <a:gdLst/>
            <a:ahLst/>
            <a:cxnLst/>
            <a:rect r="r" b="b" t="t" l="l"/>
            <a:pathLst>
              <a:path h="304800" w="304800">
                <a:moveTo>
                  <a:pt x="106680" y="259080"/>
                </a:moveTo>
                <a:lnTo>
                  <a:pt x="30480" y="259080"/>
                </a:lnTo>
                <a:cubicBezTo>
                  <a:pt x="13649" y="259080"/>
                  <a:pt x="0" y="245431"/>
                  <a:pt x="0" y="228600"/>
                </a:cubicBezTo>
                <a:lnTo>
                  <a:pt x="0" y="228600"/>
                </a:lnTo>
                <a:lnTo>
                  <a:pt x="0" y="30480"/>
                </a:lnTo>
                <a:cubicBezTo>
                  <a:pt x="0" y="13716"/>
                  <a:pt x="13716" y="0"/>
                  <a:pt x="30480" y="0"/>
                </a:cubicBezTo>
                <a:lnTo>
                  <a:pt x="274320" y="0"/>
                </a:lnTo>
                <a:cubicBezTo>
                  <a:pt x="291151" y="0"/>
                  <a:pt x="304800" y="13649"/>
                  <a:pt x="304800" y="30480"/>
                </a:cubicBezTo>
                <a:lnTo>
                  <a:pt x="304800" y="30480"/>
                </a:lnTo>
                <a:lnTo>
                  <a:pt x="304800" y="228600"/>
                </a:lnTo>
                <a:cubicBezTo>
                  <a:pt x="304800" y="245431"/>
                  <a:pt x="291151" y="259080"/>
                  <a:pt x="274320" y="259080"/>
                </a:cubicBezTo>
                <a:lnTo>
                  <a:pt x="274320" y="259080"/>
                </a:lnTo>
                <a:lnTo>
                  <a:pt x="198120" y="259080"/>
                </a:lnTo>
                <a:lnTo>
                  <a:pt x="259080" y="289560"/>
                </a:lnTo>
                <a:lnTo>
                  <a:pt x="259080" y="304800"/>
                </a:lnTo>
                <a:lnTo>
                  <a:pt x="45720" y="304800"/>
                </a:lnTo>
                <a:lnTo>
                  <a:pt x="45720" y="289560"/>
                </a:lnTo>
                <a:lnTo>
                  <a:pt x="106680" y="259080"/>
                </a:lnTo>
                <a:close/>
                <a:moveTo>
                  <a:pt x="30480" y="30480"/>
                </a:moveTo>
                <a:lnTo>
                  <a:pt x="30480" y="198120"/>
                </a:lnTo>
                <a:lnTo>
                  <a:pt x="274320" y="198120"/>
                </a:lnTo>
                <a:lnTo>
                  <a:pt x="274320" y="30480"/>
                </a:lnTo>
                <a:lnTo>
                  <a:pt x="30480" y="30480"/>
                </a:lnTo>
                <a:close/>
              </a:path>
            </a:pathLst>
          </a:custGeom>
          <a:solidFill>
            <a:srgbClr val="FDFCFC">
              <a:alpha val="100000"/>
            </a:srgbClr>
          </a:solidFill>
          <a:ln/>
        </p:spPr>
      </p:sp>
      <p:sp>
        <p:nvSpPr>
          <p:cNvPr name="TextBox 13" id="13"/>
          <p:cNvSpPr txBox="true"/>
          <p:nvPr/>
        </p:nvSpPr>
        <p:spPr>
          <a:xfrm rot="0">
            <a:off x="563125" y="4474254"/>
            <a:ext cx="3280773" cy="1622772"/>
          </a:xfrm>
          <a:prstGeom prst="rect">
            <a:avLst/>
          </a:prstGeom>
          <a:noFill/>
          <a:ln/>
        </p:spPr>
        <p:txBody>
          <a:bodyPr anchor="t" rtlCol="false" lIns="91440" rIns="91440" tIns="45720" bIns="45720" anchorCtr="true" vert="horz" wrap="square">
            <a:normAutofit/>
          </a:bodyPr>
          <a:lstStyle/>
          <a:p>
            <a:pPr algn="ctr">
              <a:lnSpc>
                <a:spcPct val="140000"/>
              </a:lnSpc>
            </a:pPr>
            <a:r>
              <a:rPr lang="en-US" sz="1500">
                <a:solidFill>
                  <a:schemeClr val="dk1">
                    <a:alpha val="100000"/>
                  </a:schemeClr>
                </a:solidFill>
                <a:latin typeface="微软雅黑"/>
                <a:ea typeface="微软雅黑"/>
                <a:cs typeface="微软雅黑"/>
              </a:rPr>
              <a:t>通过与实际压力值进行对比，评估智能压杠指示系统的准确性。</a:t>
            </a:r>
          </a:p>
        </p:txBody>
      </p:sp>
      <p:sp>
        <p:nvSpPr>
          <p:cNvPr name="TextBox 14" id="14"/>
          <p:cNvSpPr txBox="true"/>
          <p:nvPr/>
        </p:nvSpPr>
        <p:spPr>
          <a:xfrm rot="0">
            <a:off x="579698" y="3965882"/>
            <a:ext cx="3280773" cy="560841"/>
          </a:xfrm>
          <a:prstGeom prst="rect">
            <a:avLst/>
          </a:prstGeom>
          <a:noFill/>
          <a:ln/>
        </p:spPr>
        <p:txBody>
          <a:bodyPr anchor="ctr" rtlCol="false" lIns="91440" rIns="91440" tIns="45720" bIns="45720" anchorCtr="true" vert="horz" wrap="square">
            <a:normAutofit/>
          </a:bodyPr>
          <a:lstStyle/>
          <a:p>
            <a:pPr algn="ctr">
              <a:lnSpc>
                <a:spcPct val="120000"/>
              </a:lnSpc>
            </a:pPr>
            <a:r>
              <a:rPr lang="en-US" b="true" sz="2000">
                <a:solidFill>
                  <a:schemeClr val="accent1">
                    <a:alpha val="100000"/>
                  </a:schemeClr>
                </a:solidFill>
                <a:latin typeface="微软雅黑"/>
                <a:ea typeface="微软雅黑"/>
                <a:cs typeface="微软雅黑"/>
              </a:rPr>
              <a:t>系统准确性评估</a:t>
            </a:r>
          </a:p>
        </p:txBody>
      </p:sp>
      <p:sp>
        <p:nvSpPr>
          <p:cNvPr name="TextBox 15" id="15"/>
          <p:cNvSpPr txBox="true"/>
          <p:nvPr/>
        </p:nvSpPr>
        <p:spPr>
          <a:xfrm rot="0">
            <a:off x="8269424" y="2215669"/>
            <a:ext cx="3280773" cy="1622772"/>
          </a:xfrm>
          <a:prstGeom prst="rect">
            <a:avLst/>
          </a:prstGeom>
          <a:noFill/>
          <a:ln/>
        </p:spPr>
        <p:txBody>
          <a:bodyPr anchor="t" rtlCol="false" lIns="91440" rIns="91440" tIns="45720" bIns="45720" anchorCtr="true" vert="horz" wrap="square">
            <a:normAutofit/>
          </a:bodyPr>
          <a:lstStyle/>
          <a:p>
            <a:pPr algn="ctr">
              <a:lnSpc>
                <a:spcPct val="140000"/>
              </a:lnSpc>
            </a:pPr>
            <a:r>
              <a:rPr lang="en-US" sz="1500">
                <a:solidFill>
                  <a:schemeClr val="dk1">
                    <a:alpha val="100000"/>
                  </a:schemeClr>
                </a:solidFill>
                <a:latin typeface="微软雅黑"/>
                <a:ea typeface="微软雅黑"/>
                <a:cs typeface="微软雅黑"/>
              </a:rPr>
              <a:t>通过测试系统响应时间，评估智能压杠指示系统的实时性。</a:t>
            </a:r>
          </a:p>
        </p:txBody>
      </p:sp>
      <p:sp>
        <p:nvSpPr>
          <p:cNvPr name="TextBox 16" id="16"/>
          <p:cNvSpPr txBox="true"/>
          <p:nvPr/>
        </p:nvSpPr>
        <p:spPr>
          <a:xfrm rot="0">
            <a:off x="8285997" y="1707297"/>
            <a:ext cx="3280773" cy="560841"/>
          </a:xfrm>
          <a:prstGeom prst="rect">
            <a:avLst/>
          </a:prstGeom>
          <a:noFill/>
          <a:ln/>
        </p:spPr>
        <p:txBody>
          <a:bodyPr anchor="ctr" rtlCol="false" lIns="91440" rIns="91440" tIns="45720" bIns="45720" anchorCtr="true" vert="horz" wrap="square">
            <a:normAutofit/>
          </a:bodyPr>
          <a:lstStyle/>
          <a:p>
            <a:pPr algn="ctr">
              <a:lnSpc>
                <a:spcPct val="120000"/>
              </a:lnSpc>
            </a:pPr>
            <a:r>
              <a:rPr lang="en-US" b="true" sz="2000">
                <a:solidFill>
                  <a:schemeClr val="accent1">
                    <a:alpha val="100000"/>
                  </a:schemeClr>
                </a:solidFill>
                <a:latin typeface="微软雅黑"/>
                <a:ea typeface="微软雅黑"/>
                <a:cs typeface="微软雅黑"/>
              </a:rPr>
              <a:t>系统实时性评估</a:t>
            </a:r>
          </a:p>
        </p:txBody>
      </p:sp>
      <p:sp>
        <p:nvSpPr>
          <p:cNvPr name="TextBox 17" id="17"/>
          <p:cNvSpPr txBox="true"/>
          <p:nvPr/>
        </p:nvSpPr>
        <p:spPr>
          <a:xfrm rot="0">
            <a:off x="8241424" y="4474254"/>
            <a:ext cx="3280773" cy="1622772"/>
          </a:xfrm>
          <a:prstGeom prst="rect">
            <a:avLst/>
          </a:prstGeom>
          <a:noFill/>
          <a:ln/>
        </p:spPr>
        <p:txBody>
          <a:bodyPr anchor="t" rtlCol="false" lIns="91440" rIns="91440" tIns="45720" bIns="45720" anchorCtr="true" vert="horz" wrap="square">
            <a:normAutofit/>
          </a:bodyPr>
          <a:lstStyle/>
          <a:p>
            <a:pPr algn="ctr">
              <a:lnSpc>
                <a:spcPct val="140000"/>
              </a:lnSpc>
            </a:pPr>
            <a:r>
              <a:rPr lang="en-US" sz="1500">
                <a:solidFill>
                  <a:schemeClr val="dk1">
                    <a:alpha val="100000"/>
                  </a:schemeClr>
                </a:solidFill>
                <a:latin typeface="微软雅黑"/>
                <a:ea typeface="微软雅黑"/>
                <a:cs typeface="微软雅黑"/>
              </a:rPr>
              <a:t>分析智能压杠指示系统在不同过山车设备上的适用性，评估其可扩展性。</a:t>
            </a:r>
          </a:p>
        </p:txBody>
      </p:sp>
      <p:sp>
        <p:nvSpPr>
          <p:cNvPr name="TextBox 18" id="18"/>
          <p:cNvSpPr txBox="true"/>
          <p:nvPr/>
        </p:nvSpPr>
        <p:spPr>
          <a:xfrm rot="0">
            <a:off x="8257997" y="3965882"/>
            <a:ext cx="3280773" cy="560841"/>
          </a:xfrm>
          <a:prstGeom prst="rect">
            <a:avLst/>
          </a:prstGeom>
          <a:noFill/>
          <a:ln/>
        </p:spPr>
        <p:txBody>
          <a:bodyPr anchor="ctr" rtlCol="false" lIns="91440" rIns="91440" tIns="45720" bIns="45720" anchorCtr="true" vert="horz" wrap="square">
            <a:normAutofit/>
          </a:bodyPr>
          <a:lstStyle/>
          <a:p>
            <a:pPr algn="ctr">
              <a:lnSpc>
                <a:spcPct val="120000"/>
              </a:lnSpc>
            </a:pPr>
            <a:r>
              <a:rPr lang="en-US" b="true" sz="2000">
                <a:solidFill>
                  <a:schemeClr val="accent1">
                    <a:alpha val="100000"/>
                  </a:schemeClr>
                </a:solidFill>
                <a:latin typeface="微软雅黑"/>
                <a:ea typeface="微软雅黑"/>
                <a:cs typeface="微软雅黑"/>
              </a:rPr>
              <a:t>系统可扩展性评估</a:t>
            </a:r>
          </a:p>
        </p:txBody>
      </p:sp>
      <p:sp>
        <p:nvSpPr>
          <p:cNvPr name="Freeform 19" id="19"/>
          <p:cNvSpPr/>
          <p:nvPr/>
        </p:nvSpPr>
        <p:spPr>
          <a:xfrm rot="0">
            <a:off x="5797858" y="3605801"/>
            <a:ext cx="518508" cy="518508"/>
          </a:xfrm>
          <a:custGeom>
            <a:avLst/>
            <a:gdLst/>
            <a:ahLst/>
            <a:cxnLst/>
            <a:rect r="r" b="b" t="t" l="l"/>
            <a:pathLst>
              <a:path h="304800" w="304800">
                <a:moveTo>
                  <a:pt x="57150" y="114300"/>
                </a:moveTo>
                <a:lnTo>
                  <a:pt x="0" y="171450"/>
                </a:lnTo>
                <a:lnTo>
                  <a:pt x="114300" y="285750"/>
                </a:lnTo>
                <a:lnTo>
                  <a:pt x="304800" y="95250"/>
                </a:lnTo>
                <a:lnTo>
                  <a:pt x="247650" y="38100"/>
                </a:lnTo>
                <a:lnTo>
                  <a:pt x="114300" y="171450"/>
                </a:lnTo>
                <a:close/>
              </a:path>
            </a:pathLst>
          </a:custGeom>
          <a:solidFill>
            <a:srgbClr val="FFFFFF">
              <a:alpha val="100000"/>
            </a:srgbClr>
          </a:solidFill>
          <a:ln/>
        </p:spPr>
      </p:sp>
      <p:grpSp>
        <p:nvGrpSpPr>
          <p:cNvPr name="Group 20" id="20"/>
          <p:cNvGrpSpPr/>
          <p:nvPr/>
        </p:nvGrpSpPr>
        <p:grpSpPr>
          <a:xfrm rot="0">
            <a:off x="454963" y="93878"/>
            <a:ext cx="10641129" cy="914400"/>
            <a:chOff x="454963" y="93878"/>
            <a:chExt cx="10641129" cy="914400"/>
          </a:xfrm>
        </p:grpSpPr>
        <p:sp>
          <p:nvSpPr>
            <p:cNvPr name="AutoShape 21" id="21"/>
            <p:cNvSpPr/>
            <p:nvPr/>
          </p:nvSpPr>
          <p:spPr>
            <a:xfrm rot="0">
              <a:off x="454963" y="331168"/>
              <a:ext cx="84147" cy="84147"/>
            </a:xfrm>
            <a:prstGeom prst="ellipse">
              <a:avLst/>
            </a:prstGeom>
            <a:solidFill>
              <a:schemeClr val="accent1">
                <a:alpha val="100000"/>
              </a:schemeClr>
            </a:solidFill>
            <a:ln/>
          </p:spPr>
        </p:sp>
        <p:sp>
          <p:nvSpPr>
            <p:cNvPr name="AutoShape 22" id="22"/>
            <p:cNvSpPr/>
            <p:nvPr/>
          </p:nvSpPr>
          <p:spPr>
            <a:xfrm rot="0">
              <a:off x="575049" y="337743"/>
              <a:ext cx="78137" cy="78137"/>
            </a:xfrm>
            <a:prstGeom prst="ellipse">
              <a:avLst/>
            </a:prstGeom>
            <a:solidFill>
              <a:schemeClr val="accent1">
                <a:alpha val="80000"/>
              </a:schemeClr>
            </a:solidFill>
            <a:ln/>
          </p:spPr>
        </p:sp>
        <p:sp>
          <p:nvSpPr>
            <p:cNvPr name="AutoShape 23" id="23"/>
            <p:cNvSpPr/>
            <p:nvPr/>
          </p:nvSpPr>
          <p:spPr>
            <a:xfrm rot="0">
              <a:off x="689125" y="339460"/>
              <a:ext cx="74704" cy="74704"/>
            </a:xfrm>
            <a:prstGeom prst="ellipse">
              <a:avLst/>
            </a:prstGeom>
            <a:solidFill>
              <a:schemeClr val="accent1">
                <a:alpha val="60000"/>
              </a:schemeClr>
            </a:solidFill>
            <a:ln/>
          </p:spPr>
        </p:sp>
        <p:sp>
          <p:nvSpPr>
            <p:cNvPr name="AutoShape 24" id="24"/>
            <p:cNvSpPr/>
            <p:nvPr/>
          </p:nvSpPr>
          <p:spPr>
            <a:xfrm rot="0">
              <a:off x="799768" y="348430"/>
              <a:ext cx="69238" cy="69238"/>
            </a:xfrm>
            <a:prstGeom prst="ellipse">
              <a:avLst/>
            </a:prstGeom>
            <a:solidFill>
              <a:schemeClr val="accent1">
                <a:alpha val="40000"/>
              </a:schemeClr>
            </a:solidFill>
            <a:ln/>
          </p:spPr>
        </p:sp>
        <p:sp>
          <p:nvSpPr>
            <p:cNvPr name="AutoShape 25" id="25"/>
            <p:cNvSpPr/>
            <p:nvPr/>
          </p:nvSpPr>
          <p:spPr>
            <a:xfrm rot="0">
              <a:off x="904945" y="344297"/>
              <a:ext cx="65594" cy="65594"/>
            </a:xfrm>
            <a:prstGeom prst="ellipse">
              <a:avLst/>
            </a:prstGeom>
            <a:solidFill>
              <a:schemeClr val="accent1">
                <a:alpha val="20000"/>
              </a:schemeClr>
            </a:solidFill>
            <a:ln/>
          </p:spPr>
        </p:sp>
        <p:sp>
          <p:nvSpPr>
            <p:cNvPr name="AutoShape 26" id="26"/>
            <p:cNvSpPr/>
            <p:nvPr/>
          </p:nvSpPr>
          <p:spPr>
            <a:xfrm rot="0">
              <a:off x="454963" y="448942"/>
              <a:ext cx="84147" cy="84147"/>
            </a:xfrm>
            <a:prstGeom prst="ellipse">
              <a:avLst/>
            </a:prstGeom>
            <a:solidFill>
              <a:schemeClr val="accent1">
                <a:alpha val="100000"/>
              </a:schemeClr>
            </a:solidFill>
            <a:ln/>
          </p:spPr>
        </p:sp>
        <p:sp>
          <p:nvSpPr>
            <p:cNvPr name="AutoShape 27" id="27"/>
            <p:cNvSpPr/>
            <p:nvPr/>
          </p:nvSpPr>
          <p:spPr>
            <a:xfrm rot="0">
              <a:off x="575049" y="455517"/>
              <a:ext cx="78137" cy="78137"/>
            </a:xfrm>
            <a:prstGeom prst="ellipse">
              <a:avLst/>
            </a:prstGeom>
            <a:solidFill>
              <a:schemeClr val="accent1">
                <a:alpha val="80000"/>
              </a:schemeClr>
            </a:solidFill>
            <a:ln/>
          </p:spPr>
        </p:sp>
        <p:sp>
          <p:nvSpPr>
            <p:cNvPr name="AutoShape 28" id="28"/>
            <p:cNvSpPr/>
            <p:nvPr/>
          </p:nvSpPr>
          <p:spPr>
            <a:xfrm rot="0">
              <a:off x="689125" y="457233"/>
              <a:ext cx="74704" cy="74704"/>
            </a:xfrm>
            <a:prstGeom prst="ellipse">
              <a:avLst/>
            </a:prstGeom>
            <a:solidFill>
              <a:schemeClr val="accent1">
                <a:alpha val="60000"/>
              </a:schemeClr>
            </a:solidFill>
            <a:ln/>
          </p:spPr>
        </p:sp>
        <p:sp>
          <p:nvSpPr>
            <p:cNvPr name="AutoShape 29" id="29"/>
            <p:cNvSpPr/>
            <p:nvPr/>
          </p:nvSpPr>
          <p:spPr>
            <a:xfrm rot="0">
              <a:off x="799768" y="466203"/>
              <a:ext cx="69238" cy="69238"/>
            </a:xfrm>
            <a:prstGeom prst="ellipse">
              <a:avLst/>
            </a:prstGeom>
            <a:solidFill>
              <a:schemeClr val="accent1">
                <a:alpha val="40000"/>
              </a:schemeClr>
            </a:solidFill>
            <a:ln/>
          </p:spPr>
        </p:sp>
        <p:sp>
          <p:nvSpPr>
            <p:cNvPr name="AutoShape 30" id="30"/>
            <p:cNvSpPr/>
            <p:nvPr/>
          </p:nvSpPr>
          <p:spPr>
            <a:xfrm rot="0">
              <a:off x="904945" y="462070"/>
              <a:ext cx="65594" cy="65594"/>
            </a:xfrm>
            <a:prstGeom prst="ellipse">
              <a:avLst/>
            </a:prstGeom>
            <a:solidFill>
              <a:schemeClr val="accent1">
                <a:alpha val="20000"/>
              </a:schemeClr>
            </a:solidFill>
            <a:ln/>
          </p:spPr>
        </p:sp>
        <p:sp>
          <p:nvSpPr>
            <p:cNvPr name="AutoShape 31" id="31"/>
            <p:cNvSpPr/>
            <p:nvPr/>
          </p:nvSpPr>
          <p:spPr>
            <a:xfrm rot="0">
              <a:off x="454963" y="566715"/>
              <a:ext cx="84147" cy="84147"/>
            </a:xfrm>
            <a:prstGeom prst="ellipse">
              <a:avLst/>
            </a:prstGeom>
            <a:solidFill>
              <a:schemeClr val="accent1">
                <a:alpha val="100000"/>
              </a:schemeClr>
            </a:solidFill>
            <a:ln/>
          </p:spPr>
        </p:sp>
        <p:sp>
          <p:nvSpPr>
            <p:cNvPr name="AutoShape 32" id="32"/>
            <p:cNvSpPr/>
            <p:nvPr/>
          </p:nvSpPr>
          <p:spPr>
            <a:xfrm rot="0">
              <a:off x="575049" y="573291"/>
              <a:ext cx="78137" cy="78137"/>
            </a:xfrm>
            <a:prstGeom prst="ellipse">
              <a:avLst/>
            </a:prstGeom>
            <a:solidFill>
              <a:schemeClr val="accent1">
                <a:alpha val="80000"/>
              </a:schemeClr>
            </a:solidFill>
            <a:ln/>
          </p:spPr>
        </p:sp>
        <p:sp>
          <p:nvSpPr>
            <p:cNvPr name="AutoShape 33" id="33"/>
            <p:cNvSpPr/>
            <p:nvPr/>
          </p:nvSpPr>
          <p:spPr>
            <a:xfrm rot="0">
              <a:off x="689125" y="575007"/>
              <a:ext cx="74704" cy="74704"/>
            </a:xfrm>
            <a:prstGeom prst="ellipse">
              <a:avLst/>
            </a:prstGeom>
            <a:solidFill>
              <a:schemeClr val="accent1">
                <a:alpha val="60000"/>
              </a:schemeClr>
            </a:solidFill>
            <a:ln/>
          </p:spPr>
        </p:sp>
        <p:sp>
          <p:nvSpPr>
            <p:cNvPr name="AutoShape 34" id="34"/>
            <p:cNvSpPr/>
            <p:nvPr/>
          </p:nvSpPr>
          <p:spPr>
            <a:xfrm rot="0">
              <a:off x="799768" y="583977"/>
              <a:ext cx="69238" cy="69238"/>
            </a:xfrm>
            <a:prstGeom prst="ellipse">
              <a:avLst/>
            </a:prstGeom>
            <a:solidFill>
              <a:schemeClr val="accent1">
                <a:alpha val="40000"/>
              </a:schemeClr>
            </a:solidFill>
            <a:ln/>
          </p:spPr>
        </p:sp>
        <p:sp>
          <p:nvSpPr>
            <p:cNvPr name="AutoShape 35" id="35"/>
            <p:cNvSpPr/>
            <p:nvPr/>
          </p:nvSpPr>
          <p:spPr>
            <a:xfrm rot="0">
              <a:off x="904945" y="579844"/>
              <a:ext cx="65594" cy="65594"/>
            </a:xfrm>
            <a:prstGeom prst="ellipse">
              <a:avLst/>
            </a:prstGeom>
            <a:solidFill>
              <a:schemeClr val="accent1">
                <a:alpha val="20000"/>
              </a:schemeClr>
            </a:solidFill>
            <a:ln/>
          </p:spPr>
        </p:sp>
        <p:sp>
          <p:nvSpPr>
            <p:cNvPr name="AutoShape 36" id="36"/>
            <p:cNvSpPr/>
            <p:nvPr/>
          </p:nvSpPr>
          <p:spPr>
            <a:xfrm rot="0">
              <a:off x="454963" y="684489"/>
              <a:ext cx="84147" cy="84147"/>
            </a:xfrm>
            <a:prstGeom prst="ellipse">
              <a:avLst/>
            </a:prstGeom>
            <a:solidFill>
              <a:schemeClr val="accent1">
                <a:alpha val="100000"/>
              </a:schemeClr>
            </a:solidFill>
            <a:ln/>
          </p:spPr>
        </p:sp>
        <p:sp>
          <p:nvSpPr>
            <p:cNvPr name="AutoShape 37" id="37"/>
            <p:cNvSpPr/>
            <p:nvPr/>
          </p:nvSpPr>
          <p:spPr>
            <a:xfrm rot="0">
              <a:off x="575049" y="691064"/>
              <a:ext cx="78137" cy="78137"/>
            </a:xfrm>
            <a:prstGeom prst="ellipse">
              <a:avLst/>
            </a:prstGeom>
            <a:solidFill>
              <a:schemeClr val="accent1">
                <a:alpha val="80000"/>
              </a:schemeClr>
            </a:solidFill>
            <a:ln/>
          </p:spPr>
        </p:sp>
        <p:sp>
          <p:nvSpPr>
            <p:cNvPr name="AutoShape 38" id="38"/>
            <p:cNvSpPr/>
            <p:nvPr/>
          </p:nvSpPr>
          <p:spPr>
            <a:xfrm rot="0">
              <a:off x="689125" y="692781"/>
              <a:ext cx="74704" cy="74704"/>
            </a:xfrm>
            <a:prstGeom prst="ellipse">
              <a:avLst/>
            </a:prstGeom>
            <a:solidFill>
              <a:schemeClr val="accent1">
                <a:alpha val="60000"/>
              </a:schemeClr>
            </a:solidFill>
            <a:ln/>
          </p:spPr>
        </p:sp>
        <p:sp>
          <p:nvSpPr>
            <p:cNvPr name="AutoShape 39" id="39"/>
            <p:cNvSpPr/>
            <p:nvPr/>
          </p:nvSpPr>
          <p:spPr>
            <a:xfrm rot="0">
              <a:off x="799768" y="701751"/>
              <a:ext cx="69238" cy="69238"/>
            </a:xfrm>
            <a:prstGeom prst="ellipse">
              <a:avLst/>
            </a:prstGeom>
            <a:solidFill>
              <a:schemeClr val="accent1">
                <a:alpha val="40000"/>
              </a:schemeClr>
            </a:solidFill>
            <a:ln/>
          </p:spPr>
        </p:sp>
        <p:sp>
          <p:nvSpPr>
            <p:cNvPr name="AutoShape 40" id="40"/>
            <p:cNvSpPr/>
            <p:nvPr/>
          </p:nvSpPr>
          <p:spPr>
            <a:xfrm rot="0">
              <a:off x="904945" y="697618"/>
              <a:ext cx="65594" cy="65594"/>
            </a:xfrm>
            <a:prstGeom prst="ellipse">
              <a:avLst/>
            </a:prstGeom>
            <a:solidFill>
              <a:schemeClr val="accent1">
                <a:alpha val="20000"/>
              </a:schemeClr>
            </a:solidFill>
            <a:ln/>
          </p:spPr>
        </p:sp>
        <p:sp>
          <p:nvSpPr>
            <p:cNvPr name="TextBox 41" id="41"/>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系统性能评估</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34669" y="3368650"/>
            <a:ext cx="9122662" cy="1580007"/>
          </a:xfrm>
          <a:prstGeom prst="rect">
            <a:avLst/>
          </a:prstGeom>
          <a:ln/>
        </p:spPr>
        <p:txBody>
          <a:bodyPr anchor="t" rtlCol="false" lIns="114300" rIns="114300" tIns="57150" bIns="57150" anchorCtr="false" vert="horz" wrap="square">
            <a:spAutoFit/>
          </a:bodyPr>
          <a:lstStyle/>
          <a:p>
            <a:pPr algn="ctr">
              <a:lnSpc>
                <a:spcPct val="120000"/>
              </a:lnSpc>
            </a:pPr>
            <a:r>
              <a:rPr lang="en-US" b="true" sz="3825">
                <a:solidFill>
                  <a:schemeClr val="accent1">
                    <a:alpha val="100000"/>
                  </a:schemeClr>
                </a:solidFill>
                <a:latin typeface="Microsoft Yahei"/>
                <a:ea typeface="Microsoft Yahei"/>
                <a:cs typeface="Microsoft Yahei"/>
              </a:rPr>
              <a:t>风险评估与应对措施</a:t>
            </a:r>
          </a:p>
        </p:txBody>
      </p:sp>
      <p:sp>
        <p:nvSpPr>
          <p:cNvPr name="AutoShape 3" id="3"/>
          <p:cNvSpPr/>
          <p:nvPr/>
        </p:nvSpPr>
        <p:spPr>
          <a:xfrm rot="0">
            <a:off x="530711" y="774551"/>
            <a:ext cx="493417" cy="493417"/>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AutoShape 4" id="4"/>
          <p:cNvSpPr/>
          <p:nvPr/>
        </p:nvSpPr>
        <p:spPr>
          <a:xfrm rot="0">
            <a:off x="10591670" y="5593080"/>
            <a:ext cx="689835" cy="689835"/>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TextBox 5" id="5"/>
          <p:cNvSpPr txBox="true"/>
          <p:nvPr/>
        </p:nvSpPr>
        <p:spPr>
          <a:xfrm rot="0">
            <a:off x="4957538" y="1814132"/>
            <a:ext cx="2276924" cy="336499"/>
          </a:xfrm>
          <a:prstGeom prst="rect">
            <a:avLst/>
          </a:prstGeom>
          <a:ln/>
        </p:spPr>
        <p:txBody>
          <a:bodyPr anchor="t" rtlCol="false" lIns="114300" rIns="114300" tIns="57150" bIns="57150" anchorCtr="false" vert="horz" wrap="square">
            <a:spAutoFit/>
          </a:bodyPr>
          <a:lstStyle/>
          <a:p>
            <a:pPr algn="ctr">
              <a:lnSpc>
                <a:spcPct val="77000"/>
              </a:lnSpc>
              <a:spcBef>
                <a:spcPts val="450"/>
              </a:spcBef>
            </a:pPr>
            <a:r>
              <a:rPr lang="en-US" b="true" sz="1500">
                <a:solidFill>
                  <a:schemeClr val="accent1">
                    <a:lumMod val="60000"/>
                    <a:lumOff val="40000"/>
                    <a:alpha val="100000"/>
                  </a:schemeClr>
                </a:solidFill>
                <a:latin typeface="Microsoft Yahei"/>
                <a:ea typeface="Microsoft Yahei"/>
                <a:cs typeface="Microsoft Yahei"/>
              </a:rPr>
              <a:t>CATALOGUE</a:t>
            </a:r>
          </a:p>
        </p:txBody>
      </p:sp>
      <p:sp>
        <p:nvSpPr>
          <p:cNvPr name="TextBox 6" id="6"/>
          <p:cNvSpPr txBox="true"/>
          <p:nvPr/>
        </p:nvSpPr>
        <p:spPr>
          <a:xfrm rot="0">
            <a:off x="2710445" y="331660"/>
            <a:ext cx="6771110" cy="1482471"/>
          </a:xfrm>
          <a:prstGeom prst="rect">
            <a:avLst/>
          </a:prstGeom>
          <a:ln/>
        </p:spPr>
        <p:txBody>
          <a:bodyPr anchor="t" rtlCol="false" lIns="114300" rIns="114300" tIns="57150" bIns="57150" anchorCtr="false" vert="horz" wrap="square">
            <a:spAutoFit/>
          </a:bodyPr>
          <a:lstStyle/>
          <a:p>
            <a:pPr algn="ctr">
              <a:lnSpc>
                <a:spcPct val="90000"/>
              </a:lnSpc>
            </a:pPr>
            <a:r>
              <a:rPr lang="en-US" b="true" sz="7650">
                <a:solidFill>
                  <a:srgbClr val="FFFFFF">
                    <a:alpha val="100000"/>
                  </a:srgbClr>
                </a:solidFill>
                <a:latin typeface="Microsoft Yahei"/>
                <a:ea typeface="Microsoft Yahei"/>
                <a:cs typeface="Microsoft Yahei"/>
              </a:rPr>
              <a:t>06</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t="1131" b="1131"/>
          <a:stretch>
            <a:fillRect/>
          </a:stretch>
        </p:blipFill>
        <p:spPr>
          <a:xfrm rot="0">
            <a:off x="3909691" y="1250241"/>
            <a:ext cx="7848600" cy="5248275"/>
          </a:xfrm>
          <a:prstGeom prst="rect">
            <a:avLst/>
          </a:prstGeom>
        </p:spPr>
      </p:pic>
      <p:sp>
        <p:nvSpPr>
          <p:cNvPr name="AutoShape 3" id="3"/>
          <p:cNvSpPr/>
          <p:nvPr/>
        </p:nvSpPr>
        <p:spPr>
          <a:xfrm rot="0">
            <a:off x="466496" y="3766754"/>
            <a:ext cx="3974251" cy="2472718"/>
          </a:xfrm>
          <a:prstGeom prst="rect">
            <a:avLst/>
          </a:prstGeom>
          <a:solidFill>
            <a:schemeClr val="accent1">
              <a:lumMod val="75000"/>
              <a:alpha val="76862"/>
            </a:schemeClr>
          </a:solidFill>
          <a:ln/>
        </p:spPr>
      </p:sp>
      <p:sp>
        <p:nvSpPr>
          <p:cNvPr name="AutoShape 4" id="4"/>
          <p:cNvSpPr/>
          <p:nvPr/>
        </p:nvSpPr>
        <p:spPr>
          <a:xfrm rot="0">
            <a:off x="563624" y="1824409"/>
            <a:ext cx="2936423" cy="1604591"/>
          </a:xfrm>
          <a:prstGeom prst="rect">
            <a:avLst/>
          </a:prstGeom>
          <a:noFill/>
          <a:ln/>
        </p:spPr>
        <p:txBody>
          <a:bodyPr anchor="t" rtlCol="false" tIns="45720" lIns="91440" bIns="45720" rIns="91440" anchorCtr="false" vert="horz" wrap="square">
            <a:noAutofit/>
          </a:bodyPr>
          <a:lstStyle/>
          <a:p>
            <a:pPr algn="l">
              <a:lnSpc>
                <a:spcPct val="150000"/>
              </a:lnSpc>
              <a:spcBef>
                <a:spcPts val="270"/>
              </a:spcBef>
              <a:defRPr/>
            </a:pPr>
            <a:r>
              <a:rPr lang="en-US" sz="1350">
                <a:solidFill>
                  <a:schemeClr val="dk1">
                    <a:alpha val="100000"/>
                  </a:schemeClr>
                </a:solidFill>
                <a:latin typeface="Microsoft Yahei"/>
                <a:ea typeface="Microsoft Yahei"/>
                <a:cs typeface="Microsoft Yahei"/>
              </a:rPr>
              <a:t>针对智能压杠指示系统的技术特点，识别可能存在的技术风险，如系统故障、数据传输错误等。</a:t>
            </a:r>
            <a:endParaRPr lang="en-US" sz="1100"/>
          </a:p>
        </p:txBody>
      </p:sp>
      <p:sp>
        <p:nvSpPr>
          <p:cNvPr name="AutoShape 5" id="5"/>
          <p:cNvSpPr/>
          <p:nvPr/>
        </p:nvSpPr>
        <p:spPr>
          <a:xfrm rot="0">
            <a:off x="601724" y="4315960"/>
            <a:ext cx="3052052" cy="1604591"/>
          </a:xfrm>
          <a:prstGeom prst="rect">
            <a:avLst/>
          </a:prstGeom>
          <a:noFill/>
          <a:ln/>
        </p:spPr>
        <p:txBody>
          <a:bodyPr anchor="t" rtlCol="false" tIns="45720" lIns="91440" bIns="45720" rIns="91440" anchorCtr="false" vert="horz" wrap="square">
            <a:noAutofit/>
          </a:bodyPr>
          <a:lstStyle/>
          <a:p>
            <a:pPr algn="l">
              <a:lnSpc>
                <a:spcPct val="150000"/>
              </a:lnSpc>
              <a:spcBef>
                <a:spcPts val="270"/>
              </a:spcBef>
              <a:defRPr/>
            </a:pPr>
            <a:r>
              <a:rPr lang="en-US" sz="1350">
                <a:solidFill>
                  <a:srgbClr val="FFFFFF">
                    <a:alpha val="100000"/>
                  </a:srgbClr>
                </a:solidFill>
                <a:latin typeface="Microsoft Yahei"/>
                <a:ea typeface="Microsoft Yahei"/>
                <a:cs typeface="Microsoft Yahei"/>
              </a:rPr>
              <a:t>制定针对技术风险的应对策略，包括备用系统、故障自诊断功能、数据校验机制等，确保系统稳定可靠。</a:t>
            </a:r>
            <a:endParaRPr lang="en-US" sz="1100"/>
          </a:p>
        </p:txBody>
      </p:sp>
      <p:grpSp>
        <p:nvGrpSpPr>
          <p:cNvPr name="Group 6" id="6"/>
          <p:cNvGrpSpPr/>
          <p:nvPr/>
        </p:nvGrpSpPr>
        <p:grpSpPr>
          <a:xfrm rot="0">
            <a:off x="454963" y="93878"/>
            <a:ext cx="10641129" cy="914400"/>
            <a:chOff x="454963" y="93878"/>
            <a:chExt cx="10641129" cy="914400"/>
          </a:xfrm>
        </p:grpSpPr>
        <p:sp>
          <p:nvSpPr>
            <p:cNvPr name="AutoShape 7" id="7"/>
            <p:cNvSpPr/>
            <p:nvPr/>
          </p:nvSpPr>
          <p:spPr>
            <a:xfrm rot="0">
              <a:off x="454963" y="331168"/>
              <a:ext cx="84147" cy="84147"/>
            </a:xfrm>
            <a:prstGeom prst="ellipse">
              <a:avLst/>
            </a:prstGeom>
            <a:solidFill>
              <a:schemeClr val="accent1">
                <a:alpha val="100000"/>
              </a:schemeClr>
            </a:solidFill>
            <a:ln/>
          </p:spPr>
        </p:sp>
        <p:sp>
          <p:nvSpPr>
            <p:cNvPr name="AutoShape 8" id="8"/>
            <p:cNvSpPr/>
            <p:nvPr/>
          </p:nvSpPr>
          <p:spPr>
            <a:xfrm rot="0">
              <a:off x="575049" y="337743"/>
              <a:ext cx="78137" cy="78137"/>
            </a:xfrm>
            <a:prstGeom prst="ellipse">
              <a:avLst/>
            </a:prstGeom>
            <a:solidFill>
              <a:schemeClr val="accent1">
                <a:alpha val="80000"/>
              </a:schemeClr>
            </a:solidFill>
            <a:ln/>
          </p:spPr>
        </p:sp>
        <p:sp>
          <p:nvSpPr>
            <p:cNvPr name="AutoShape 9" id="9"/>
            <p:cNvSpPr/>
            <p:nvPr/>
          </p:nvSpPr>
          <p:spPr>
            <a:xfrm rot="0">
              <a:off x="689125" y="339460"/>
              <a:ext cx="74704" cy="74704"/>
            </a:xfrm>
            <a:prstGeom prst="ellipse">
              <a:avLst/>
            </a:prstGeom>
            <a:solidFill>
              <a:schemeClr val="accent1">
                <a:alpha val="60000"/>
              </a:schemeClr>
            </a:solidFill>
            <a:ln/>
          </p:spPr>
        </p:sp>
        <p:sp>
          <p:nvSpPr>
            <p:cNvPr name="AutoShape 10" id="10"/>
            <p:cNvSpPr/>
            <p:nvPr/>
          </p:nvSpPr>
          <p:spPr>
            <a:xfrm rot="0">
              <a:off x="799768" y="348430"/>
              <a:ext cx="69238" cy="69238"/>
            </a:xfrm>
            <a:prstGeom prst="ellipse">
              <a:avLst/>
            </a:prstGeom>
            <a:solidFill>
              <a:schemeClr val="accent1">
                <a:alpha val="40000"/>
              </a:schemeClr>
            </a:solidFill>
            <a:ln/>
          </p:spPr>
        </p:sp>
        <p:sp>
          <p:nvSpPr>
            <p:cNvPr name="AutoShape 11" id="11"/>
            <p:cNvSpPr/>
            <p:nvPr/>
          </p:nvSpPr>
          <p:spPr>
            <a:xfrm rot="0">
              <a:off x="904945" y="344297"/>
              <a:ext cx="65594" cy="65594"/>
            </a:xfrm>
            <a:prstGeom prst="ellipse">
              <a:avLst/>
            </a:prstGeom>
            <a:solidFill>
              <a:schemeClr val="accent1">
                <a:alpha val="20000"/>
              </a:schemeClr>
            </a:solidFill>
            <a:ln/>
          </p:spPr>
        </p:sp>
        <p:sp>
          <p:nvSpPr>
            <p:cNvPr name="AutoShape 12" id="12"/>
            <p:cNvSpPr/>
            <p:nvPr/>
          </p:nvSpPr>
          <p:spPr>
            <a:xfrm rot="0">
              <a:off x="454963" y="448942"/>
              <a:ext cx="84147" cy="84147"/>
            </a:xfrm>
            <a:prstGeom prst="ellipse">
              <a:avLst/>
            </a:prstGeom>
            <a:solidFill>
              <a:schemeClr val="accent1">
                <a:alpha val="100000"/>
              </a:schemeClr>
            </a:solidFill>
            <a:ln/>
          </p:spPr>
        </p:sp>
        <p:sp>
          <p:nvSpPr>
            <p:cNvPr name="AutoShape 13" id="13"/>
            <p:cNvSpPr/>
            <p:nvPr/>
          </p:nvSpPr>
          <p:spPr>
            <a:xfrm rot="0">
              <a:off x="575049" y="455517"/>
              <a:ext cx="78137" cy="78137"/>
            </a:xfrm>
            <a:prstGeom prst="ellipse">
              <a:avLst/>
            </a:prstGeom>
            <a:solidFill>
              <a:schemeClr val="accent1">
                <a:alpha val="80000"/>
              </a:schemeClr>
            </a:solidFill>
            <a:ln/>
          </p:spPr>
        </p:sp>
        <p:sp>
          <p:nvSpPr>
            <p:cNvPr name="AutoShape 14" id="14"/>
            <p:cNvSpPr/>
            <p:nvPr/>
          </p:nvSpPr>
          <p:spPr>
            <a:xfrm rot="0">
              <a:off x="689125" y="457233"/>
              <a:ext cx="74704" cy="74704"/>
            </a:xfrm>
            <a:prstGeom prst="ellipse">
              <a:avLst/>
            </a:prstGeom>
            <a:solidFill>
              <a:schemeClr val="accent1">
                <a:alpha val="60000"/>
              </a:schemeClr>
            </a:solidFill>
            <a:ln/>
          </p:spPr>
        </p:sp>
        <p:sp>
          <p:nvSpPr>
            <p:cNvPr name="AutoShape 15" id="15"/>
            <p:cNvSpPr/>
            <p:nvPr/>
          </p:nvSpPr>
          <p:spPr>
            <a:xfrm rot="0">
              <a:off x="799768" y="466203"/>
              <a:ext cx="69238" cy="69238"/>
            </a:xfrm>
            <a:prstGeom prst="ellipse">
              <a:avLst/>
            </a:prstGeom>
            <a:solidFill>
              <a:schemeClr val="accent1">
                <a:alpha val="40000"/>
              </a:schemeClr>
            </a:solidFill>
            <a:ln/>
          </p:spPr>
        </p:sp>
        <p:sp>
          <p:nvSpPr>
            <p:cNvPr name="AutoShape 16" id="16"/>
            <p:cNvSpPr/>
            <p:nvPr/>
          </p:nvSpPr>
          <p:spPr>
            <a:xfrm rot="0">
              <a:off x="904945" y="462070"/>
              <a:ext cx="65594" cy="65594"/>
            </a:xfrm>
            <a:prstGeom prst="ellipse">
              <a:avLst/>
            </a:prstGeom>
            <a:solidFill>
              <a:schemeClr val="accent1">
                <a:alpha val="20000"/>
              </a:schemeClr>
            </a:solidFill>
            <a:ln/>
          </p:spPr>
        </p:sp>
        <p:sp>
          <p:nvSpPr>
            <p:cNvPr name="AutoShape 17" id="17"/>
            <p:cNvSpPr/>
            <p:nvPr/>
          </p:nvSpPr>
          <p:spPr>
            <a:xfrm rot="0">
              <a:off x="454963" y="566715"/>
              <a:ext cx="84147" cy="84147"/>
            </a:xfrm>
            <a:prstGeom prst="ellipse">
              <a:avLst/>
            </a:prstGeom>
            <a:solidFill>
              <a:schemeClr val="accent1">
                <a:alpha val="100000"/>
              </a:schemeClr>
            </a:solidFill>
            <a:ln/>
          </p:spPr>
        </p:sp>
        <p:sp>
          <p:nvSpPr>
            <p:cNvPr name="AutoShape 18" id="18"/>
            <p:cNvSpPr/>
            <p:nvPr/>
          </p:nvSpPr>
          <p:spPr>
            <a:xfrm rot="0">
              <a:off x="575049" y="573291"/>
              <a:ext cx="78137" cy="78137"/>
            </a:xfrm>
            <a:prstGeom prst="ellipse">
              <a:avLst/>
            </a:prstGeom>
            <a:solidFill>
              <a:schemeClr val="accent1">
                <a:alpha val="80000"/>
              </a:schemeClr>
            </a:solidFill>
            <a:ln/>
          </p:spPr>
        </p:sp>
        <p:sp>
          <p:nvSpPr>
            <p:cNvPr name="AutoShape 19" id="19"/>
            <p:cNvSpPr/>
            <p:nvPr/>
          </p:nvSpPr>
          <p:spPr>
            <a:xfrm rot="0">
              <a:off x="689125" y="575007"/>
              <a:ext cx="74704" cy="74704"/>
            </a:xfrm>
            <a:prstGeom prst="ellipse">
              <a:avLst/>
            </a:prstGeom>
            <a:solidFill>
              <a:schemeClr val="accent1">
                <a:alpha val="60000"/>
              </a:schemeClr>
            </a:solidFill>
            <a:ln/>
          </p:spPr>
        </p:sp>
        <p:sp>
          <p:nvSpPr>
            <p:cNvPr name="AutoShape 20" id="20"/>
            <p:cNvSpPr/>
            <p:nvPr/>
          </p:nvSpPr>
          <p:spPr>
            <a:xfrm rot="0">
              <a:off x="799768" y="583977"/>
              <a:ext cx="69238" cy="69238"/>
            </a:xfrm>
            <a:prstGeom prst="ellipse">
              <a:avLst/>
            </a:prstGeom>
            <a:solidFill>
              <a:schemeClr val="accent1">
                <a:alpha val="40000"/>
              </a:schemeClr>
            </a:solidFill>
            <a:ln/>
          </p:spPr>
        </p:sp>
        <p:sp>
          <p:nvSpPr>
            <p:cNvPr name="AutoShape 21" id="21"/>
            <p:cNvSpPr/>
            <p:nvPr/>
          </p:nvSpPr>
          <p:spPr>
            <a:xfrm rot="0">
              <a:off x="904945" y="579844"/>
              <a:ext cx="65594" cy="65594"/>
            </a:xfrm>
            <a:prstGeom prst="ellipse">
              <a:avLst/>
            </a:prstGeom>
            <a:solidFill>
              <a:schemeClr val="accent1">
                <a:alpha val="20000"/>
              </a:schemeClr>
            </a:solidFill>
            <a:ln/>
          </p:spPr>
        </p:sp>
        <p:sp>
          <p:nvSpPr>
            <p:cNvPr name="AutoShape 22" id="22"/>
            <p:cNvSpPr/>
            <p:nvPr/>
          </p:nvSpPr>
          <p:spPr>
            <a:xfrm rot="0">
              <a:off x="454963" y="684489"/>
              <a:ext cx="84147" cy="84147"/>
            </a:xfrm>
            <a:prstGeom prst="ellipse">
              <a:avLst/>
            </a:prstGeom>
            <a:solidFill>
              <a:schemeClr val="accent1">
                <a:alpha val="100000"/>
              </a:schemeClr>
            </a:solidFill>
            <a:ln/>
          </p:spPr>
        </p:sp>
        <p:sp>
          <p:nvSpPr>
            <p:cNvPr name="AutoShape 23" id="23"/>
            <p:cNvSpPr/>
            <p:nvPr/>
          </p:nvSpPr>
          <p:spPr>
            <a:xfrm rot="0">
              <a:off x="575049" y="691064"/>
              <a:ext cx="78137" cy="78137"/>
            </a:xfrm>
            <a:prstGeom prst="ellipse">
              <a:avLst/>
            </a:prstGeom>
            <a:solidFill>
              <a:schemeClr val="accent1">
                <a:alpha val="80000"/>
              </a:schemeClr>
            </a:solidFill>
            <a:ln/>
          </p:spPr>
        </p:sp>
        <p:sp>
          <p:nvSpPr>
            <p:cNvPr name="AutoShape 24" id="24"/>
            <p:cNvSpPr/>
            <p:nvPr/>
          </p:nvSpPr>
          <p:spPr>
            <a:xfrm rot="0">
              <a:off x="689125" y="692781"/>
              <a:ext cx="74704" cy="74704"/>
            </a:xfrm>
            <a:prstGeom prst="ellipse">
              <a:avLst/>
            </a:prstGeom>
            <a:solidFill>
              <a:schemeClr val="accent1">
                <a:alpha val="60000"/>
              </a:schemeClr>
            </a:solidFill>
            <a:ln/>
          </p:spPr>
        </p:sp>
        <p:sp>
          <p:nvSpPr>
            <p:cNvPr name="AutoShape 25" id="25"/>
            <p:cNvSpPr/>
            <p:nvPr/>
          </p:nvSpPr>
          <p:spPr>
            <a:xfrm rot="0">
              <a:off x="799768" y="701751"/>
              <a:ext cx="69238" cy="69238"/>
            </a:xfrm>
            <a:prstGeom prst="ellipse">
              <a:avLst/>
            </a:prstGeom>
            <a:solidFill>
              <a:schemeClr val="accent1">
                <a:alpha val="40000"/>
              </a:schemeClr>
            </a:solidFill>
            <a:ln/>
          </p:spPr>
        </p:sp>
        <p:sp>
          <p:nvSpPr>
            <p:cNvPr name="AutoShape 26" id="26"/>
            <p:cNvSpPr/>
            <p:nvPr/>
          </p:nvSpPr>
          <p:spPr>
            <a:xfrm rot="0">
              <a:off x="904945" y="697618"/>
              <a:ext cx="65594" cy="65594"/>
            </a:xfrm>
            <a:prstGeom prst="ellipse">
              <a:avLst/>
            </a:prstGeom>
            <a:solidFill>
              <a:schemeClr val="accent1">
                <a:alpha val="20000"/>
              </a:schemeClr>
            </a:solidFill>
            <a:ln/>
          </p:spPr>
        </p:sp>
        <p:sp>
          <p:nvSpPr>
            <p:cNvPr name="TextBox 27" id="27"/>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技术风险识别及应对策略制定</a:t>
              </a:r>
            </a:p>
          </p:txBody>
        </p:sp>
      </p:grpSp>
      <p:sp>
        <p:nvSpPr>
          <p:cNvPr name="AutoShape 28" id="28"/>
          <p:cNvSpPr/>
          <p:nvPr/>
        </p:nvSpPr>
        <p:spPr>
          <a:xfrm rot="0">
            <a:off x="601724" y="3976765"/>
            <a:ext cx="2936423" cy="339195"/>
          </a:xfrm>
          <a:prstGeom prst="rect">
            <a:avLst/>
          </a:prstGeom>
          <a:noFill/>
          <a:ln/>
        </p:spPr>
        <p:txBody>
          <a:bodyPr anchor="t" rtlCol="false" tIns="45720" lIns="91440" bIns="45720" rIns="91440" anchorCtr="false" vert="horz" wrap="square">
            <a:noAutofit/>
          </a:bodyPr>
          <a:lstStyle/>
          <a:p>
            <a:pPr algn="just">
              <a:defRPr/>
            </a:pPr>
            <a:r>
              <a:rPr lang="en-US" b="true" sz="1575">
                <a:solidFill>
                  <a:srgbClr val="FFFFFF">
                    <a:alpha val="100000"/>
                  </a:srgbClr>
                </a:solidFill>
                <a:latin typeface="Microsoft Yahei"/>
                <a:ea typeface="Microsoft Yahei"/>
                <a:cs typeface="Microsoft Yahei"/>
              </a:rPr>
              <a:t>应对策略制定</a:t>
            </a:r>
            <a:endParaRPr lang="en-US" sz="1100"/>
          </a:p>
        </p:txBody>
      </p:sp>
      <p:sp>
        <p:nvSpPr>
          <p:cNvPr name="AutoShape 29" id="29"/>
          <p:cNvSpPr/>
          <p:nvPr/>
        </p:nvSpPr>
        <p:spPr>
          <a:xfrm rot="0">
            <a:off x="563624" y="1405309"/>
            <a:ext cx="2936423" cy="339195"/>
          </a:xfrm>
          <a:prstGeom prst="rect">
            <a:avLst/>
          </a:prstGeom>
          <a:noFill/>
          <a:ln/>
        </p:spPr>
        <p:txBody>
          <a:bodyPr anchor="t" rtlCol="false" tIns="45720" lIns="91440" bIns="45720" rIns="91440" anchorCtr="false" vert="horz" wrap="square">
            <a:noAutofit/>
          </a:bodyPr>
          <a:lstStyle/>
          <a:p>
            <a:pPr algn="just">
              <a:defRPr/>
            </a:pPr>
            <a:r>
              <a:rPr lang="en-US" b="true" sz="1575">
                <a:solidFill>
                  <a:schemeClr val="accent1">
                    <a:alpha val="100000"/>
                  </a:schemeClr>
                </a:solidFill>
                <a:latin typeface="Microsoft Yahei"/>
                <a:ea typeface="Microsoft Yahei"/>
                <a:cs typeface="Microsoft Yahei"/>
              </a:rPr>
              <a:t>技术风险识别</a:t>
            </a:r>
            <a:endParaRPr lang="en-US" sz="1100"/>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Freeform 2" id="2"/>
          <p:cNvSpPr/>
          <p:nvPr/>
        </p:nvSpPr>
        <p:spPr>
          <a:xfrm rot="0">
            <a:off x="689599" y="3579052"/>
            <a:ext cx="1702240" cy="1665358"/>
          </a:xfrm>
          <a:custGeom>
            <a:avLst/>
            <a:gdLst/>
            <a:ahLst/>
            <a:cxnLst/>
            <a:rect r="r" b="b" t="t" l="l"/>
            <a:pathLst>
              <a:path h="1863725" w="1905000">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lumMod val="75000"/>
              <a:alpha val="100000"/>
            </a:schemeClr>
          </a:solidFill>
          <a:ln/>
        </p:spPr>
      </p:sp>
      <p:sp>
        <p:nvSpPr>
          <p:cNvPr name="Freeform 3" id="3"/>
          <p:cNvSpPr/>
          <p:nvPr/>
        </p:nvSpPr>
        <p:spPr>
          <a:xfrm rot="0">
            <a:off x="1780524" y="1984015"/>
            <a:ext cx="2204933" cy="2157159"/>
          </a:xfrm>
          <a:custGeom>
            <a:avLst/>
            <a:gdLst/>
            <a:ahLst/>
            <a:cxnLst/>
            <a:rect r="r" b="b" t="t" l="l"/>
            <a:pathLst>
              <a:path h="1863725" w="1905000">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alpha val="100000"/>
            </a:schemeClr>
          </a:solidFill>
          <a:ln/>
        </p:spPr>
      </p:sp>
      <p:sp>
        <p:nvSpPr>
          <p:cNvPr name="Freeform 4" id="4"/>
          <p:cNvSpPr/>
          <p:nvPr/>
        </p:nvSpPr>
        <p:spPr>
          <a:xfrm rot="0">
            <a:off x="3279872" y="3539082"/>
            <a:ext cx="2116735" cy="2070873"/>
          </a:xfrm>
          <a:custGeom>
            <a:avLst/>
            <a:gdLst/>
            <a:ahLst/>
            <a:cxnLst/>
            <a:rect r="r" b="b" t="t" l="l"/>
            <a:pathLst>
              <a:path h="1863725" w="1905000">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lumMod val="75000"/>
              <a:alpha val="100000"/>
            </a:schemeClr>
          </a:solidFill>
          <a:ln/>
        </p:spPr>
      </p:sp>
      <p:sp>
        <p:nvSpPr>
          <p:cNvPr name="Freeform 5" id="5"/>
          <p:cNvSpPr/>
          <p:nvPr/>
        </p:nvSpPr>
        <p:spPr>
          <a:xfrm rot="0">
            <a:off x="4779230" y="2392515"/>
            <a:ext cx="1702240" cy="1665358"/>
          </a:xfrm>
          <a:custGeom>
            <a:avLst/>
            <a:gdLst/>
            <a:ahLst/>
            <a:cxnLst/>
            <a:rect r="r" b="b" t="t" l="l"/>
            <a:pathLst>
              <a:path h="1863725" w="1905000">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alpha val="100000"/>
            </a:schemeClr>
          </a:solidFill>
          <a:ln/>
        </p:spPr>
      </p:sp>
      <p:sp>
        <p:nvSpPr>
          <p:cNvPr name="Freeform 6" id="6"/>
          <p:cNvSpPr/>
          <p:nvPr/>
        </p:nvSpPr>
        <p:spPr>
          <a:xfrm rot="0">
            <a:off x="5562818" y="3040397"/>
            <a:ext cx="147161" cy="176213"/>
          </a:xfrm>
          <a:custGeom>
            <a:avLst/>
            <a:gdLst/>
            <a:ahLst/>
            <a:cxnLst/>
            <a:rect r="r" b="b" t="t" l="l"/>
            <a:pathLst>
              <a:path h="67" w="56">
                <a:moveTo>
                  <a:pt x="28" y="0"/>
                </a:moveTo>
                <a:cubicBezTo>
                  <a:pt x="13" y="0"/>
                  <a:pt x="0" y="13"/>
                  <a:pt x="0" y="28"/>
                </a:cubicBezTo>
                <a:cubicBezTo>
                  <a:pt x="0" y="34"/>
                  <a:pt x="2" y="40"/>
                  <a:pt x="7" y="46"/>
                </a:cubicBezTo>
                <a:cubicBezTo>
                  <a:pt x="11" y="52"/>
                  <a:pt x="15" y="58"/>
                  <a:pt x="16" y="65"/>
                </a:cubicBezTo>
                <a:cubicBezTo>
                  <a:pt x="16" y="67"/>
                  <a:pt x="16" y="67"/>
                  <a:pt x="16" y="67"/>
                </a:cubicBezTo>
                <a:cubicBezTo>
                  <a:pt x="25" y="67"/>
                  <a:pt x="25" y="67"/>
                  <a:pt x="25" y="67"/>
                </a:cubicBezTo>
                <a:cubicBezTo>
                  <a:pt x="26" y="65"/>
                  <a:pt x="26" y="65"/>
                  <a:pt x="26" y="65"/>
                </a:cubicBezTo>
                <a:cubicBezTo>
                  <a:pt x="26" y="61"/>
                  <a:pt x="26" y="50"/>
                  <a:pt x="22" y="42"/>
                </a:cubicBezTo>
                <a:cubicBezTo>
                  <a:pt x="24" y="42"/>
                  <a:pt x="26" y="41"/>
                  <a:pt x="28" y="41"/>
                </a:cubicBezTo>
                <a:cubicBezTo>
                  <a:pt x="29" y="41"/>
                  <a:pt x="29" y="41"/>
                  <a:pt x="29" y="41"/>
                </a:cubicBezTo>
                <a:cubicBezTo>
                  <a:pt x="31" y="41"/>
                  <a:pt x="33" y="42"/>
                  <a:pt x="34" y="42"/>
                </a:cubicBezTo>
                <a:cubicBezTo>
                  <a:pt x="32" y="48"/>
                  <a:pt x="31" y="55"/>
                  <a:pt x="31" y="65"/>
                </a:cubicBezTo>
                <a:cubicBezTo>
                  <a:pt x="31" y="67"/>
                  <a:pt x="31" y="67"/>
                  <a:pt x="31" y="67"/>
                </a:cubicBezTo>
                <a:cubicBezTo>
                  <a:pt x="40" y="67"/>
                  <a:pt x="40" y="67"/>
                  <a:pt x="40" y="67"/>
                </a:cubicBezTo>
                <a:cubicBezTo>
                  <a:pt x="41" y="65"/>
                  <a:pt x="41" y="65"/>
                  <a:pt x="41" y="65"/>
                </a:cubicBezTo>
                <a:cubicBezTo>
                  <a:pt x="42" y="58"/>
                  <a:pt x="46" y="52"/>
                  <a:pt x="50" y="46"/>
                </a:cubicBezTo>
                <a:cubicBezTo>
                  <a:pt x="54" y="41"/>
                  <a:pt x="56" y="34"/>
                  <a:pt x="56" y="28"/>
                </a:cubicBezTo>
                <a:cubicBezTo>
                  <a:pt x="56" y="13"/>
                  <a:pt x="44" y="0"/>
                  <a:pt x="28" y="0"/>
                </a:cubicBezTo>
                <a:close/>
              </a:path>
            </a:pathLst>
          </a:custGeom>
          <a:solidFill>
            <a:schemeClr val="accent1">
              <a:alpha val="100000"/>
            </a:schemeClr>
          </a:solidFill>
          <a:ln/>
        </p:spPr>
      </p:sp>
      <p:sp>
        <p:nvSpPr>
          <p:cNvPr name="Freeform 7" id="7"/>
          <p:cNvSpPr/>
          <p:nvPr/>
        </p:nvSpPr>
        <p:spPr>
          <a:xfrm rot="0">
            <a:off x="5396607" y="2934479"/>
            <a:ext cx="461677" cy="550831"/>
          </a:xfrm>
          <a:custGeom>
            <a:avLst/>
            <a:gdLst/>
            <a:ahLst/>
            <a:cxnLst/>
            <a:rect r="r" b="b" t="t" l="l"/>
            <a:pathLst>
              <a:path h="209" w="175">
                <a:moveTo>
                  <a:pt x="146" y="24"/>
                </a:moveTo>
                <a:cubicBezTo>
                  <a:pt x="126" y="8"/>
                  <a:pt x="100" y="0"/>
                  <a:pt x="66" y="8"/>
                </a:cubicBezTo>
                <a:cubicBezTo>
                  <a:pt x="42" y="15"/>
                  <a:pt x="21" y="33"/>
                  <a:pt x="16" y="67"/>
                </a:cubicBezTo>
                <a:cubicBezTo>
                  <a:pt x="14" y="78"/>
                  <a:pt x="16" y="84"/>
                  <a:pt x="16" y="85"/>
                </a:cubicBezTo>
                <a:cubicBezTo>
                  <a:pt x="18" y="87"/>
                  <a:pt x="20" y="91"/>
                  <a:pt x="20" y="94"/>
                </a:cubicBezTo>
                <a:cubicBezTo>
                  <a:pt x="20" y="95"/>
                  <a:pt x="19" y="96"/>
                  <a:pt x="19" y="97"/>
                </a:cubicBezTo>
                <a:cubicBezTo>
                  <a:pt x="2" y="121"/>
                  <a:pt x="2" y="121"/>
                  <a:pt x="2" y="121"/>
                </a:cubicBezTo>
                <a:cubicBezTo>
                  <a:pt x="1" y="123"/>
                  <a:pt x="0" y="125"/>
                  <a:pt x="1" y="127"/>
                </a:cubicBezTo>
                <a:cubicBezTo>
                  <a:pt x="4" y="132"/>
                  <a:pt x="12" y="131"/>
                  <a:pt x="14" y="132"/>
                </a:cubicBezTo>
                <a:cubicBezTo>
                  <a:pt x="16" y="133"/>
                  <a:pt x="17" y="136"/>
                  <a:pt x="16" y="139"/>
                </a:cubicBezTo>
                <a:cubicBezTo>
                  <a:pt x="15" y="141"/>
                  <a:pt x="13" y="145"/>
                  <a:pt x="15" y="146"/>
                </a:cubicBezTo>
                <a:cubicBezTo>
                  <a:pt x="17" y="147"/>
                  <a:pt x="19" y="148"/>
                  <a:pt x="19" y="148"/>
                </a:cubicBezTo>
                <a:cubicBezTo>
                  <a:pt x="19" y="148"/>
                  <a:pt x="16" y="149"/>
                  <a:pt x="16" y="151"/>
                </a:cubicBezTo>
                <a:cubicBezTo>
                  <a:pt x="15" y="153"/>
                  <a:pt x="16" y="156"/>
                  <a:pt x="19" y="157"/>
                </a:cubicBezTo>
                <a:cubicBezTo>
                  <a:pt x="19" y="157"/>
                  <a:pt x="22" y="164"/>
                  <a:pt x="21" y="171"/>
                </a:cubicBezTo>
                <a:cubicBezTo>
                  <a:pt x="20" y="177"/>
                  <a:pt x="18" y="183"/>
                  <a:pt x="23" y="187"/>
                </a:cubicBezTo>
                <a:cubicBezTo>
                  <a:pt x="28" y="191"/>
                  <a:pt x="48" y="188"/>
                  <a:pt x="60" y="184"/>
                </a:cubicBezTo>
                <a:cubicBezTo>
                  <a:pt x="60" y="184"/>
                  <a:pt x="64" y="191"/>
                  <a:pt x="68" y="209"/>
                </a:cubicBezTo>
                <a:cubicBezTo>
                  <a:pt x="152" y="183"/>
                  <a:pt x="152" y="183"/>
                  <a:pt x="152" y="183"/>
                </a:cubicBezTo>
                <a:cubicBezTo>
                  <a:pt x="147" y="170"/>
                  <a:pt x="145" y="163"/>
                  <a:pt x="145" y="159"/>
                </a:cubicBezTo>
                <a:cubicBezTo>
                  <a:pt x="143" y="148"/>
                  <a:pt x="160" y="128"/>
                  <a:pt x="166" y="106"/>
                </a:cubicBezTo>
                <a:cubicBezTo>
                  <a:pt x="173" y="81"/>
                  <a:pt x="175" y="48"/>
                  <a:pt x="146" y="24"/>
                </a:cubicBezTo>
                <a:close/>
                <a:moveTo>
                  <a:pt x="118" y="90"/>
                </a:moveTo>
                <a:cubicBezTo>
                  <a:pt x="112" y="98"/>
                  <a:pt x="110" y="104"/>
                  <a:pt x="110" y="110"/>
                </a:cubicBezTo>
                <a:cubicBezTo>
                  <a:pt x="110" y="128"/>
                  <a:pt x="110" y="128"/>
                  <a:pt x="110" y="128"/>
                </a:cubicBezTo>
                <a:cubicBezTo>
                  <a:pt x="110" y="133"/>
                  <a:pt x="107" y="136"/>
                  <a:pt x="104" y="136"/>
                </a:cubicBezTo>
                <a:cubicBezTo>
                  <a:pt x="97" y="136"/>
                  <a:pt x="97" y="136"/>
                  <a:pt x="97" y="136"/>
                </a:cubicBezTo>
                <a:cubicBezTo>
                  <a:pt x="96" y="136"/>
                  <a:pt x="96" y="136"/>
                  <a:pt x="96" y="136"/>
                </a:cubicBezTo>
                <a:cubicBezTo>
                  <a:pt x="95" y="138"/>
                  <a:pt x="93" y="139"/>
                  <a:pt x="91" y="139"/>
                </a:cubicBezTo>
                <a:cubicBezTo>
                  <a:pt x="89" y="139"/>
                  <a:pt x="88" y="138"/>
                  <a:pt x="87" y="136"/>
                </a:cubicBezTo>
                <a:cubicBezTo>
                  <a:pt x="86" y="136"/>
                  <a:pt x="86" y="136"/>
                  <a:pt x="86" y="136"/>
                </a:cubicBezTo>
                <a:cubicBezTo>
                  <a:pt x="79" y="136"/>
                  <a:pt x="79" y="136"/>
                  <a:pt x="79" y="136"/>
                </a:cubicBezTo>
                <a:cubicBezTo>
                  <a:pt x="76" y="136"/>
                  <a:pt x="73" y="133"/>
                  <a:pt x="73" y="129"/>
                </a:cubicBezTo>
                <a:cubicBezTo>
                  <a:pt x="73" y="110"/>
                  <a:pt x="73" y="110"/>
                  <a:pt x="73" y="110"/>
                </a:cubicBezTo>
                <a:cubicBezTo>
                  <a:pt x="73" y="104"/>
                  <a:pt x="70" y="98"/>
                  <a:pt x="65" y="90"/>
                </a:cubicBezTo>
                <a:cubicBezTo>
                  <a:pt x="59" y="83"/>
                  <a:pt x="57" y="76"/>
                  <a:pt x="57" y="68"/>
                </a:cubicBezTo>
                <a:cubicBezTo>
                  <a:pt x="57" y="49"/>
                  <a:pt x="72" y="34"/>
                  <a:pt x="91" y="34"/>
                </a:cubicBezTo>
                <a:cubicBezTo>
                  <a:pt x="110" y="34"/>
                  <a:pt x="126" y="49"/>
                  <a:pt x="126" y="68"/>
                </a:cubicBezTo>
                <a:cubicBezTo>
                  <a:pt x="126" y="76"/>
                  <a:pt x="123" y="83"/>
                  <a:pt x="118" y="90"/>
                </a:cubicBezTo>
                <a:close/>
              </a:path>
            </a:pathLst>
          </a:custGeom>
          <a:solidFill>
            <a:schemeClr val="accent1">
              <a:alpha val="100000"/>
            </a:schemeClr>
          </a:solidFill>
          <a:ln/>
        </p:spPr>
      </p:sp>
      <p:sp>
        <p:nvSpPr>
          <p:cNvPr name="Freeform 8" id="8"/>
          <p:cNvSpPr/>
          <p:nvPr/>
        </p:nvSpPr>
        <p:spPr>
          <a:xfrm rot="0">
            <a:off x="1208439" y="4261188"/>
            <a:ext cx="440436" cy="440436"/>
          </a:xfrm>
          <a:custGeom>
            <a:avLst/>
            <a:gdLst/>
            <a:ahLst/>
            <a:cxnLst/>
            <a:rect r="r" b="b" t="t" l="l"/>
            <a:pathLst>
              <a:path h="167" w="167">
                <a:moveTo>
                  <a:pt x="161" y="71"/>
                </a:moveTo>
                <a:cubicBezTo>
                  <a:pt x="148" y="71"/>
                  <a:pt x="148" y="71"/>
                  <a:pt x="148" y="71"/>
                </a:cubicBezTo>
                <a:cubicBezTo>
                  <a:pt x="146" y="62"/>
                  <a:pt x="143" y="54"/>
                  <a:pt x="138" y="47"/>
                </a:cubicBezTo>
                <a:cubicBezTo>
                  <a:pt x="147" y="38"/>
                  <a:pt x="147" y="38"/>
                  <a:pt x="147" y="38"/>
                </a:cubicBezTo>
                <a:cubicBezTo>
                  <a:pt x="149" y="36"/>
                  <a:pt x="150" y="32"/>
                  <a:pt x="148" y="31"/>
                </a:cubicBezTo>
                <a:cubicBezTo>
                  <a:pt x="136" y="19"/>
                  <a:pt x="136" y="19"/>
                  <a:pt x="136" y="19"/>
                </a:cubicBezTo>
                <a:cubicBezTo>
                  <a:pt x="135" y="17"/>
                  <a:pt x="131" y="18"/>
                  <a:pt x="129" y="20"/>
                </a:cubicBezTo>
                <a:cubicBezTo>
                  <a:pt x="120" y="29"/>
                  <a:pt x="120" y="29"/>
                  <a:pt x="120" y="29"/>
                </a:cubicBezTo>
                <a:cubicBezTo>
                  <a:pt x="113" y="24"/>
                  <a:pt x="105" y="21"/>
                  <a:pt x="96" y="19"/>
                </a:cubicBezTo>
                <a:cubicBezTo>
                  <a:pt x="96" y="6"/>
                  <a:pt x="96" y="6"/>
                  <a:pt x="96" y="6"/>
                </a:cubicBezTo>
                <a:cubicBezTo>
                  <a:pt x="96" y="3"/>
                  <a:pt x="94" y="0"/>
                  <a:pt x="92" y="0"/>
                </a:cubicBezTo>
                <a:cubicBezTo>
                  <a:pt x="75" y="0"/>
                  <a:pt x="75" y="0"/>
                  <a:pt x="75" y="0"/>
                </a:cubicBezTo>
                <a:cubicBezTo>
                  <a:pt x="73" y="0"/>
                  <a:pt x="71" y="3"/>
                  <a:pt x="71" y="6"/>
                </a:cubicBezTo>
                <a:cubicBezTo>
                  <a:pt x="71" y="19"/>
                  <a:pt x="71" y="19"/>
                  <a:pt x="71" y="19"/>
                </a:cubicBezTo>
                <a:cubicBezTo>
                  <a:pt x="62" y="21"/>
                  <a:pt x="54" y="24"/>
                  <a:pt x="46" y="29"/>
                </a:cubicBezTo>
                <a:cubicBezTo>
                  <a:pt x="37" y="20"/>
                  <a:pt x="37" y="20"/>
                  <a:pt x="37" y="20"/>
                </a:cubicBezTo>
                <a:cubicBezTo>
                  <a:pt x="35" y="18"/>
                  <a:pt x="32" y="17"/>
                  <a:pt x="30" y="19"/>
                </a:cubicBezTo>
                <a:cubicBezTo>
                  <a:pt x="18" y="31"/>
                  <a:pt x="18" y="31"/>
                  <a:pt x="18" y="31"/>
                </a:cubicBezTo>
                <a:cubicBezTo>
                  <a:pt x="17" y="32"/>
                  <a:pt x="17" y="36"/>
                  <a:pt x="19" y="38"/>
                </a:cubicBezTo>
                <a:cubicBezTo>
                  <a:pt x="29" y="47"/>
                  <a:pt x="29" y="47"/>
                  <a:pt x="29" y="47"/>
                </a:cubicBezTo>
                <a:cubicBezTo>
                  <a:pt x="24" y="54"/>
                  <a:pt x="20" y="62"/>
                  <a:pt x="19" y="71"/>
                </a:cubicBezTo>
                <a:cubicBezTo>
                  <a:pt x="6" y="71"/>
                  <a:pt x="6" y="71"/>
                  <a:pt x="6" y="71"/>
                </a:cubicBezTo>
                <a:cubicBezTo>
                  <a:pt x="2" y="71"/>
                  <a:pt x="0" y="73"/>
                  <a:pt x="0" y="75"/>
                </a:cubicBezTo>
                <a:cubicBezTo>
                  <a:pt x="0" y="92"/>
                  <a:pt x="0" y="92"/>
                  <a:pt x="0" y="92"/>
                </a:cubicBezTo>
                <a:cubicBezTo>
                  <a:pt x="0" y="94"/>
                  <a:pt x="2" y="96"/>
                  <a:pt x="6" y="96"/>
                </a:cubicBezTo>
                <a:cubicBezTo>
                  <a:pt x="19" y="96"/>
                  <a:pt x="19" y="96"/>
                  <a:pt x="19" y="96"/>
                </a:cubicBezTo>
                <a:cubicBezTo>
                  <a:pt x="20" y="105"/>
                  <a:pt x="24" y="113"/>
                  <a:pt x="29" y="120"/>
                </a:cubicBezTo>
                <a:cubicBezTo>
                  <a:pt x="19" y="130"/>
                  <a:pt x="19" y="130"/>
                  <a:pt x="19" y="130"/>
                </a:cubicBezTo>
                <a:cubicBezTo>
                  <a:pt x="17" y="132"/>
                  <a:pt x="17" y="135"/>
                  <a:pt x="18" y="137"/>
                </a:cubicBezTo>
                <a:cubicBezTo>
                  <a:pt x="30" y="148"/>
                  <a:pt x="30" y="148"/>
                  <a:pt x="30" y="148"/>
                </a:cubicBezTo>
                <a:cubicBezTo>
                  <a:pt x="32" y="150"/>
                  <a:pt x="35" y="150"/>
                  <a:pt x="37" y="147"/>
                </a:cubicBezTo>
                <a:cubicBezTo>
                  <a:pt x="46" y="138"/>
                  <a:pt x="46" y="138"/>
                  <a:pt x="46" y="138"/>
                </a:cubicBezTo>
                <a:cubicBezTo>
                  <a:pt x="54" y="143"/>
                  <a:pt x="62" y="147"/>
                  <a:pt x="71" y="148"/>
                </a:cubicBezTo>
                <a:cubicBezTo>
                  <a:pt x="71" y="161"/>
                  <a:pt x="71" y="161"/>
                  <a:pt x="71" y="161"/>
                </a:cubicBezTo>
                <a:cubicBezTo>
                  <a:pt x="71" y="164"/>
                  <a:pt x="73" y="167"/>
                  <a:pt x="75" y="167"/>
                </a:cubicBezTo>
                <a:cubicBezTo>
                  <a:pt x="92" y="167"/>
                  <a:pt x="92" y="167"/>
                  <a:pt x="92" y="167"/>
                </a:cubicBezTo>
                <a:cubicBezTo>
                  <a:pt x="94" y="167"/>
                  <a:pt x="96" y="164"/>
                  <a:pt x="96" y="161"/>
                </a:cubicBezTo>
                <a:cubicBezTo>
                  <a:pt x="96" y="148"/>
                  <a:pt x="96" y="148"/>
                  <a:pt x="96" y="148"/>
                </a:cubicBezTo>
                <a:cubicBezTo>
                  <a:pt x="105" y="147"/>
                  <a:pt x="113" y="143"/>
                  <a:pt x="120" y="138"/>
                </a:cubicBezTo>
                <a:cubicBezTo>
                  <a:pt x="129" y="147"/>
                  <a:pt x="129" y="147"/>
                  <a:pt x="129" y="147"/>
                </a:cubicBezTo>
                <a:cubicBezTo>
                  <a:pt x="131" y="150"/>
                  <a:pt x="135" y="150"/>
                  <a:pt x="136" y="148"/>
                </a:cubicBezTo>
                <a:cubicBezTo>
                  <a:pt x="148" y="137"/>
                  <a:pt x="148" y="137"/>
                  <a:pt x="148" y="137"/>
                </a:cubicBezTo>
                <a:cubicBezTo>
                  <a:pt x="150" y="135"/>
                  <a:pt x="149" y="132"/>
                  <a:pt x="147" y="130"/>
                </a:cubicBezTo>
                <a:cubicBezTo>
                  <a:pt x="138" y="120"/>
                  <a:pt x="138" y="120"/>
                  <a:pt x="138" y="120"/>
                </a:cubicBezTo>
                <a:cubicBezTo>
                  <a:pt x="143" y="113"/>
                  <a:pt x="146" y="105"/>
                  <a:pt x="148" y="96"/>
                </a:cubicBezTo>
                <a:cubicBezTo>
                  <a:pt x="161" y="96"/>
                  <a:pt x="161" y="96"/>
                  <a:pt x="161" y="96"/>
                </a:cubicBezTo>
                <a:cubicBezTo>
                  <a:pt x="164" y="96"/>
                  <a:pt x="167" y="94"/>
                  <a:pt x="167" y="92"/>
                </a:cubicBezTo>
                <a:cubicBezTo>
                  <a:pt x="167" y="75"/>
                  <a:pt x="167" y="75"/>
                  <a:pt x="167" y="75"/>
                </a:cubicBezTo>
                <a:cubicBezTo>
                  <a:pt x="167" y="73"/>
                  <a:pt x="164" y="71"/>
                  <a:pt x="161" y="71"/>
                </a:cubicBezTo>
                <a:close/>
                <a:moveTo>
                  <a:pt x="83" y="114"/>
                </a:moveTo>
                <a:cubicBezTo>
                  <a:pt x="66" y="114"/>
                  <a:pt x="52" y="101"/>
                  <a:pt x="52" y="84"/>
                </a:cubicBezTo>
                <a:cubicBezTo>
                  <a:pt x="52" y="67"/>
                  <a:pt x="66" y="53"/>
                  <a:pt x="83" y="53"/>
                </a:cubicBezTo>
                <a:cubicBezTo>
                  <a:pt x="100" y="53"/>
                  <a:pt x="114" y="67"/>
                  <a:pt x="114" y="84"/>
                </a:cubicBezTo>
                <a:cubicBezTo>
                  <a:pt x="114" y="101"/>
                  <a:pt x="100" y="114"/>
                  <a:pt x="83" y="114"/>
                </a:cubicBezTo>
                <a:close/>
              </a:path>
            </a:pathLst>
          </a:custGeom>
          <a:solidFill>
            <a:schemeClr val="accent1">
              <a:lumMod val="75000"/>
              <a:alpha val="100000"/>
            </a:schemeClr>
          </a:solidFill>
          <a:ln/>
        </p:spPr>
      </p:sp>
      <p:sp>
        <p:nvSpPr>
          <p:cNvPr name="Freeform 9" id="9"/>
          <p:cNvSpPr/>
          <p:nvPr/>
        </p:nvSpPr>
        <p:spPr>
          <a:xfrm rot="0">
            <a:off x="1554102" y="4121837"/>
            <a:ext cx="318897" cy="316706"/>
          </a:xfrm>
          <a:custGeom>
            <a:avLst/>
            <a:gdLst/>
            <a:ahLst/>
            <a:cxnLst/>
            <a:rect r="r" b="b" t="t" l="l"/>
            <a:pathLst>
              <a:path h="120" w="121">
                <a:moveTo>
                  <a:pt x="117" y="51"/>
                </a:moveTo>
                <a:cubicBezTo>
                  <a:pt x="108" y="51"/>
                  <a:pt x="108" y="51"/>
                  <a:pt x="108" y="51"/>
                </a:cubicBezTo>
                <a:cubicBezTo>
                  <a:pt x="106" y="44"/>
                  <a:pt x="104" y="38"/>
                  <a:pt x="100" y="33"/>
                </a:cubicBezTo>
                <a:cubicBezTo>
                  <a:pt x="107" y="27"/>
                  <a:pt x="107" y="27"/>
                  <a:pt x="107" y="27"/>
                </a:cubicBezTo>
                <a:cubicBezTo>
                  <a:pt x="109" y="25"/>
                  <a:pt x="109" y="23"/>
                  <a:pt x="108" y="22"/>
                </a:cubicBezTo>
                <a:cubicBezTo>
                  <a:pt x="99" y="13"/>
                  <a:pt x="99" y="13"/>
                  <a:pt x="99" y="13"/>
                </a:cubicBezTo>
                <a:cubicBezTo>
                  <a:pt x="98" y="12"/>
                  <a:pt x="96" y="12"/>
                  <a:pt x="94" y="14"/>
                </a:cubicBezTo>
                <a:cubicBezTo>
                  <a:pt x="87" y="20"/>
                  <a:pt x="87" y="20"/>
                  <a:pt x="87" y="20"/>
                </a:cubicBezTo>
                <a:cubicBezTo>
                  <a:pt x="82" y="17"/>
                  <a:pt x="76" y="14"/>
                  <a:pt x="70" y="13"/>
                </a:cubicBezTo>
                <a:cubicBezTo>
                  <a:pt x="70" y="4"/>
                  <a:pt x="70" y="4"/>
                  <a:pt x="70" y="4"/>
                </a:cubicBezTo>
                <a:cubicBezTo>
                  <a:pt x="70" y="1"/>
                  <a:pt x="69" y="0"/>
                  <a:pt x="67" y="0"/>
                </a:cubicBezTo>
                <a:cubicBezTo>
                  <a:pt x="55" y="0"/>
                  <a:pt x="55" y="0"/>
                  <a:pt x="55" y="0"/>
                </a:cubicBezTo>
                <a:cubicBezTo>
                  <a:pt x="53" y="0"/>
                  <a:pt x="52" y="1"/>
                  <a:pt x="52" y="4"/>
                </a:cubicBezTo>
                <a:cubicBezTo>
                  <a:pt x="52" y="13"/>
                  <a:pt x="52" y="13"/>
                  <a:pt x="52" y="13"/>
                </a:cubicBezTo>
                <a:cubicBezTo>
                  <a:pt x="45" y="14"/>
                  <a:pt x="39" y="17"/>
                  <a:pt x="34" y="20"/>
                </a:cubicBezTo>
                <a:cubicBezTo>
                  <a:pt x="28" y="14"/>
                  <a:pt x="28" y="14"/>
                  <a:pt x="28" y="14"/>
                </a:cubicBezTo>
                <a:cubicBezTo>
                  <a:pt x="26" y="12"/>
                  <a:pt x="24" y="12"/>
                  <a:pt x="22" y="13"/>
                </a:cubicBezTo>
                <a:cubicBezTo>
                  <a:pt x="14" y="22"/>
                  <a:pt x="14" y="22"/>
                  <a:pt x="14" y="22"/>
                </a:cubicBezTo>
                <a:cubicBezTo>
                  <a:pt x="13" y="23"/>
                  <a:pt x="13" y="25"/>
                  <a:pt x="15" y="27"/>
                </a:cubicBezTo>
                <a:cubicBezTo>
                  <a:pt x="21" y="33"/>
                  <a:pt x="21" y="33"/>
                  <a:pt x="21" y="33"/>
                </a:cubicBezTo>
                <a:cubicBezTo>
                  <a:pt x="18" y="38"/>
                  <a:pt x="15" y="44"/>
                  <a:pt x="14" y="51"/>
                </a:cubicBezTo>
                <a:cubicBezTo>
                  <a:pt x="5" y="51"/>
                  <a:pt x="5" y="51"/>
                  <a:pt x="5" y="51"/>
                </a:cubicBezTo>
                <a:cubicBezTo>
                  <a:pt x="2" y="51"/>
                  <a:pt x="0" y="52"/>
                  <a:pt x="0" y="54"/>
                </a:cubicBezTo>
                <a:cubicBezTo>
                  <a:pt x="0" y="66"/>
                  <a:pt x="0" y="66"/>
                  <a:pt x="0" y="66"/>
                </a:cubicBezTo>
                <a:cubicBezTo>
                  <a:pt x="0" y="68"/>
                  <a:pt x="2" y="69"/>
                  <a:pt x="5" y="69"/>
                </a:cubicBezTo>
                <a:cubicBezTo>
                  <a:pt x="14" y="69"/>
                  <a:pt x="14" y="69"/>
                  <a:pt x="14" y="69"/>
                </a:cubicBezTo>
                <a:cubicBezTo>
                  <a:pt x="15" y="76"/>
                  <a:pt x="18" y="81"/>
                  <a:pt x="21" y="87"/>
                </a:cubicBezTo>
                <a:cubicBezTo>
                  <a:pt x="15" y="93"/>
                  <a:pt x="15" y="93"/>
                  <a:pt x="15" y="93"/>
                </a:cubicBezTo>
                <a:cubicBezTo>
                  <a:pt x="13" y="95"/>
                  <a:pt x="13" y="97"/>
                  <a:pt x="14" y="98"/>
                </a:cubicBezTo>
                <a:cubicBezTo>
                  <a:pt x="22" y="107"/>
                  <a:pt x="22" y="107"/>
                  <a:pt x="22" y="107"/>
                </a:cubicBezTo>
                <a:cubicBezTo>
                  <a:pt x="24" y="108"/>
                  <a:pt x="26" y="108"/>
                  <a:pt x="28" y="106"/>
                </a:cubicBezTo>
                <a:cubicBezTo>
                  <a:pt x="34" y="100"/>
                  <a:pt x="34" y="100"/>
                  <a:pt x="34" y="100"/>
                </a:cubicBezTo>
                <a:cubicBezTo>
                  <a:pt x="39" y="103"/>
                  <a:pt x="45" y="106"/>
                  <a:pt x="52" y="107"/>
                </a:cubicBezTo>
                <a:cubicBezTo>
                  <a:pt x="52" y="116"/>
                  <a:pt x="52" y="116"/>
                  <a:pt x="52" y="116"/>
                </a:cubicBezTo>
                <a:cubicBezTo>
                  <a:pt x="52" y="118"/>
                  <a:pt x="53" y="120"/>
                  <a:pt x="55" y="120"/>
                </a:cubicBezTo>
                <a:cubicBezTo>
                  <a:pt x="67" y="120"/>
                  <a:pt x="67" y="120"/>
                  <a:pt x="67" y="120"/>
                </a:cubicBezTo>
                <a:cubicBezTo>
                  <a:pt x="69" y="120"/>
                  <a:pt x="70" y="118"/>
                  <a:pt x="70" y="116"/>
                </a:cubicBezTo>
                <a:cubicBezTo>
                  <a:pt x="70" y="107"/>
                  <a:pt x="70" y="107"/>
                  <a:pt x="70" y="107"/>
                </a:cubicBezTo>
                <a:cubicBezTo>
                  <a:pt x="76" y="106"/>
                  <a:pt x="82" y="103"/>
                  <a:pt x="87" y="100"/>
                </a:cubicBezTo>
                <a:cubicBezTo>
                  <a:pt x="94" y="106"/>
                  <a:pt x="94" y="106"/>
                  <a:pt x="94" y="106"/>
                </a:cubicBezTo>
                <a:cubicBezTo>
                  <a:pt x="96" y="108"/>
                  <a:pt x="98" y="108"/>
                  <a:pt x="99" y="107"/>
                </a:cubicBezTo>
                <a:cubicBezTo>
                  <a:pt x="108" y="98"/>
                  <a:pt x="108" y="98"/>
                  <a:pt x="108" y="98"/>
                </a:cubicBezTo>
                <a:cubicBezTo>
                  <a:pt x="109" y="97"/>
                  <a:pt x="109" y="95"/>
                  <a:pt x="107" y="93"/>
                </a:cubicBezTo>
                <a:cubicBezTo>
                  <a:pt x="100" y="87"/>
                  <a:pt x="100" y="87"/>
                  <a:pt x="100" y="87"/>
                </a:cubicBezTo>
                <a:cubicBezTo>
                  <a:pt x="104" y="81"/>
                  <a:pt x="106" y="76"/>
                  <a:pt x="108" y="69"/>
                </a:cubicBezTo>
                <a:cubicBezTo>
                  <a:pt x="117" y="69"/>
                  <a:pt x="117" y="69"/>
                  <a:pt x="117" y="69"/>
                </a:cubicBezTo>
                <a:cubicBezTo>
                  <a:pt x="119" y="69"/>
                  <a:pt x="121" y="68"/>
                  <a:pt x="121" y="66"/>
                </a:cubicBezTo>
                <a:cubicBezTo>
                  <a:pt x="121" y="54"/>
                  <a:pt x="121" y="54"/>
                  <a:pt x="121" y="54"/>
                </a:cubicBezTo>
                <a:cubicBezTo>
                  <a:pt x="121" y="52"/>
                  <a:pt x="119" y="51"/>
                  <a:pt x="117" y="51"/>
                </a:cubicBezTo>
                <a:close/>
                <a:moveTo>
                  <a:pt x="61" y="82"/>
                </a:moveTo>
                <a:cubicBezTo>
                  <a:pt x="48" y="82"/>
                  <a:pt x="38" y="72"/>
                  <a:pt x="38" y="60"/>
                </a:cubicBezTo>
                <a:cubicBezTo>
                  <a:pt x="38" y="48"/>
                  <a:pt x="48" y="38"/>
                  <a:pt x="61" y="38"/>
                </a:cubicBezTo>
                <a:cubicBezTo>
                  <a:pt x="73" y="38"/>
                  <a:pt x="83" y="48"/>
                  <a:pt x="83" y="60"/>
                </a:cubicBezTo>
                <a:cubicBezTo>
                  <a:pt x="83" y="72"/>
                  <a:pt x="73" y="82"/>
                  <a:pt x="61" y="82"/>
                </a:cubicBezTo>
                <a:close/>
              </a:path>
            </a:pathLst>
          </a:custGeom>
          <a:solidFill>
            <a:schemeClr val="accent1">
              <a:lumMod val="75000"/>
              <a:alpha val="100000"/>
            </a:schemeClr>
          </a:solidFill>
          <a:ln/>
        </p:spPr>
      </p:sp>
      <p:sp>
        <p:nvSpPr>
          <p:cNvPr name="Freeform 10" id="10"/>
          <p:cNvSpPr/>
          <p:nvPr/>
        </p:nvSpPr>
        <p:spPr>
          <a:xfrm rot="0">
            <a:off x="4387341" y="4267290"/>
            <a:ext cx="239744" cy="269843"/>
          </a:xfrm>
          <a:custGeom>
            <a:avLst/>
            <a:gdLst/>
            <a:ahLst/>
            <a:cxnLst/>
            <a:rect r="r" b="b" t="t" l="l"/>
            <a:pathLst>
              <a:path h="102" w="91">
                <a:moveTo>
                  <a:pt x="76" y="45"/>
                </a:moveTo>
                <a:cubicBezTo>
                  <a:pt x="65" y="52"/>
                  <a:pt x="54" y="52"/>
                  <a:pt x="50" y="52"/>
                </a:cubicBezTo>
                <a:cubicBezTo>
                  <a:pt x="11" y="102"/>
                  <a:pt x="11" y="102"/>
                  <a:pt x="11" y="102"/>
                </a:cubicBezTo>
                <a:cubicBezTo>
                  <a:pt x="0" y="93"/>
                  <a:pt x="0" y="93"/>
                  <a:pt x="0" y="93"/>
                </a:cubicBezTo>
                <a:cubicBezTo>
                  <a:pt x="43" y="47"/>
                  <a:pt x="43" y="47"/>
                  <a:pt x="43" y="47"/>
                </a:cubicBezTo>
                <a:cubicBezTo>
                  <a:pt x="42" y="43"/>
                  <a:pt x="40" y="32"/>
                  <a:pt x="45" y="19"/>
                </a:cubicBezTo>
                <a:cubicBezTo>
                  <a:pt x="52" y="4"/>
                  <a:pt x="70" y="0"/>
                  <a:pt x="70" y="0"/>
                </a:cubicBezTo>
                <a:cubicBezTo>
                  <a:pt x="67" y="22"/>
                  <a:pt x="67" y="22"/>
                  <a:pt x="67" y="22"/>
                </a:cubicBezTo>
                <a:cubicBezTo>
                  <a:pt x="68" y="21"/>
                  <a:pt x="69" y="21"/>
                  <a:pt x="70" y="22"/>
                </a:cubicBezTo>
                <a:cubicBezTo>
                  <a:pt x="70" y="22"/>
                  <a:pt x="70" y="23"/>
                  <a:pt x="70" y="24"/>
                </a:cubicBezTo>
                <a:cubicBezTo>
                  <a:pt x="91" y="17"/>
                  <a:pt x="91" y="17"/>
                  <a:pt x="91" y="17"/>
                </a:cubicBezTo>
                <a:cubicBezTo>
                  <a:pt x="91" y="17"/>
                  <a:pt x="90" y="36"/>
                  <a:pt x="76" y="45"/>
                </a:cubicBezTo>
                <a:close/>
              </a:path>
            </a:pathLst>
          </a:custGeom>
          <a:solidFill>
            <a:schemeClr val="accent1">
              <a:lumMod val="75000"/>
              <a:alpha val="100000"/>
            </a:schemeClr>
          </a:solidFill>
          <a:ln/>
        </p:spPr>
      </p:sp>
      <p:sp>
        <p:nvSpPr>
          <p:cNvPr name="Freeform 11" id="11"/>
          <p:cNvSpPr/>
          <p:nvPr/>
        </p:nvSpPr>
        <p:spPr>
          <a:xfrm rot="0">
            <a:off x="4049394" y="4452456"/>
            <a:ext cx="461677" cy="429292"/>
          </a:xfrm>
          <a:custGeom>
            <a:avLst/>
            <a:gdLst/>
            <a:ahLst/>
            <a:cxnLst/>
            <a:rect r="r" b="b" t="t" l="l"/>
            <a:pathLst>
              <a:path h="163" w="175">
                <a:moveTo>
                  <a:pt x="77" y="0"/>
                </a:moveTo>
                <a:cubicBezTo>
                  <a:pt x="95" y="0"/>
                  <a:pt x="112" y="6"/>
                  <a:pt x="127" y="16"/>
                </a:cubicBezTo>
                <a:cubicBezTo>
                  <a:pt x="107" y="40"/>
                  <a:pt x="107" y="40"/>
                  <a:pt x="107" y="40"/>
                </a:cubicBezTo>
                <a:cubicBezTo>
                  <a:pt x="100" y="36"/>
                  <a:pt x="92" y="34"/>
                  <a:pt x="84" y="34"/>
                </a:cubicBezTo>
                <a:cubicBezTo>
                  <a:pt x="59" y="34"/>
                  <a:pt x="41" y="54"/>
                  <a:pt x="44" y="80"/>
                </a:cubicBezTo>
                <a:cubicBezTo>
                  <a:pt x="47" y="105"/>
                  <a:pt x="70" y="125"/>
                  <a:pt x="96" y="125"/>
                </a:cubicBezTo>
                <a:cubicBezTo>
                  <a:pt x="121" y="125"/>
                  <a:pt x="138" y="105"/>
                  <a:pt x="135" y="80"/>
                </a:cubicBezTo>
                <a:cubicBezTo>
                  <a:pt x="134" y="71"/>
                  <a:pt x="130" y="63"/>
                  <a:pt x="125" y="56"/>
                </a:cubicBezTo>
                <a:cubicBezTo>
                  <a:pt x="145" y="32"/>
                  <a:pt x="145" y="32"/>
                  <a:pt x="145" y="32"/>
                </a:cubicBezTo>
                <a:cubicBezTo>
                  <a:pt x="158" y="46"/>
                  <a:pt x="166" y="63"/>
                  <a:pt x="169" y="82"/>
                </a:cubicBezTo>
                <a:cubicBezTo>
                  <a:pt x="175" y="127"/>
                  <a:pt x="143" y="163"/>
                  <a:pt x="98" y="163"/>
                </a:cubicBezTo>
                <a:cubicBezTo>
                  <a:pt x="53" y="163"/>
                  <a:pt x="12" y="127"/>
                  <a:pt x="6" y="82"/>
                </a:cubicBezTo>
                <a:cubicBezTo>
                  <a:pt x="0" y="37"/>
                  <a:pt x="31" y="0"/>
                  <a:pt x="77" y="0"/>
                </a:cubicBezTo>
                <a:close/>
              </a:path>
            </a:pathLst>
          </a:custGeom>
          <a:solidFill>
            <a:schemeClr val="accent1">
              <a:lumMod val="75000"/>
              <a:alpha val="100000"/>
            </a:schemeClr>
          </a:solidFill>
          <a:ln/>
        </p:spPr>
      </p:sp>
      <p:sp>
        <p:nvSpPr>
          <p:cNvPr name="Freeform 12" id="12"/>
          <p:cNvSpPr/>
          <p:nvPr/>
        </p:nvSpPr>
        <p:spPr>
          <a:xfrm rot="0">
            <a:off x="4188840" y="4568375"/>
            <a:ext cx="195167" cy="181737"/>
          </a:xfrm>
          <a:custGeom>
            <a:avLst/>
            <a:gdLst/>
            <a:ahLst/>
            <a:cxnLst/>
            <a:rect r="r" b="b" t="t" l="l"/>
            <a:pathLst>
              <a:path h="69" w="74">
                <a:moveTo>
                  <a:pt x="42" y="69"/>
                </a:moveTo>
                <a:cubicBezTo>
                  <a:pt x="23" y="69"/>
                  <a:pt x="5" y="54"/>
                  <a:pt x="3" y="35"/>
                </a:cubicBezTo>
                <a:cubicBezTo>
                  <a:pt x="0" y="16"/>
                  <a:pt x="14" y="0"/>
                  <a:pt x="33" y="0"/>
                </a:cubicBezTo>
                <a:cubicBezTo>
                  <a:pt x="38" y="0"/>
                  <a:pt x="44" y="2"/>
                  <a:pt x="49" y="4"/>
                </a:cubicBezTo>
                <a:cubicBezTo>
                  <a:pt x="48" y="6"/>
                  <a:pt x="48" y="9"/>
                  <a:pt x="49" y="11"/>
                </a:cubicBezTo>
                <a:cubicBezTo>
                  <a:pt x="36" y="30"/>
                  <a:pt x="36" y="30"/>
                  <a:pt x="36" y="30"/>
                </a:cubicBezTo>
                <a:cubicBezTo>
                  <a:pt x="42" y="35"/>
                  <a:pt x="42" y="35"/>
                  <a:pt x="42" y="35"/>
                </a:cubicBezTo>
                <a:cubicBezTo>
                  <a:pt x="59" y="20"/>
                  <a:pt x="59" y="20"/>
                  <a:pt x="59" y="20"/>
                </a:cubicBezTo>
                <a:cubicBezTo>
                  <a:pt x="59" y="20"/>
                  <a:pt x="60" y="20"/>
                  <a:pt x="60" y="20"/>
                </a:cubicBezTo>
                <a:cubicBezTo>
                  <a:pt x="62" y="20"/>
                  <a:pt x="64" y="19"/>
                  <a:pt x="66" y="18"/>
                </a:cubicBezTo>
                <a:cubicBezTo>
                  <a:pt x="69" y="23"/>
                  <a:pt x="71" y="29"/>
                  <a:pt x="72" y="35"/>
                </a:cubicBezTo>
                <a:cubicBezTo>
                  <a:pt x="74" y="54"/>
                  <a:pt x="61" y="69"/>
                  <a:pt x="42" y="69"/>
                </a:cubicBezTo>
                <a:close/>
              </a:path>
            </a:pathLst>
          </a:custGeom>
          <a:solidFill>
            <a:schemeClr val="accent1">
              <a:lumMod val="75000"/>
              <a:alpha val="100000"/>
            </a:schemeClr>
          </a:solidFill>
          <a:ln/>
        </p:spPr>
      </p:sp>
      <p:sp>
        <p:nvSpPr>
          <p:cNvPr name="Freeform 13" id="13"/>
          <p:cNvSpPr/>
          <p:nvPr/>
        </p:nvSpPr>
        <p:spPr>
          <a:xfrm rot="0">
            <a:off x="4296948" y="4518178"/>
            <a:ext cx="113728" cy="129349"/>
          </a:xfrm>
          <a:custGeom>
            <a:avLst/>
            <a:gdLst/>
            <a:ahLst/>
            <a:cxnLst/>
            <a:rect r="r" b="b" t="t" l="l"/>
            <a:pathLst>
              <a:path h="49" w="43">
                <a:moveTo>
                  <a:pt x="13" y="31"/>
                </a:moveTo>
                <a:cubicBezTo>
                  <a:pt x="11" y="28"/>
                  <a:pt x="12" y="25"/>
                  <a:pt x="14" y="22"/>
                </a:cubicBezTo>
                <a:cubicBezTo>
                  <a:pt x="32" y="0"/>
                  <a:pt x="32" y="0"/>
                  <a:pt x="32" y="0"/>
                </a:cubicBezTo>
                <a:cubicBezTo>
                  <a:pt x="43" y="9"/>
                  <a:pt x="43" y="9"/>
                  <a:pt x="43" y="9"/>
                </a:cubicBezTo>
                <a:cubicBezTo>
                  <a:pt x="24" y="32"/>
                  <a:pt x="24" y="32"/>
                  <a:pt x="24" y="32"/>
                </a:cubicBezTo>
                <a:cubicBezTo>
                  <a:pt x="22" y="34"/>
                  <a:pt x="19" y="35"/>
                  <a:pt x="17" y="34"/>
                </a:cubicBezTo>
                <a:cubicBezTo>
                  <a:pt x="1" y="49"/>
                  <a:pt x="1" y="49"/>
                  <a:pt x="1" y="49"/>
                </a:cubicBezTo>
                <a:cubicBezTo>
                  <a:pt x="0" y="48"/>
                  <a:pt x="0" y="48"/>
                  <a:pt x="0" y="48"/>
                </a:cubicBezTo>
                <a:lnTo>
                  <a:pt x="13" y="31"/>
                </a:lnTo>
                <a:close/>
              </a:path>
            </a:pathLst>
          </a:custGeom>
          <a:solidFill>
            <a:schemeClr val="accent4">
              <a:alpha val="100000"/>
            </a:schemeClr>
          </a:solidFill>
          <a:ln/>
        </p:spPr>
      </p:sp>
      <p:sp>
        <p:nvSpPr>
          <p:cNvPr name="Freeform 14" id="14"/>
          <p:cNvSpPr/>
          <p:nvPr/>
        </p:nvSpPr>
        <p:spPr>
          <a:xfrm rot="0">
            <a:off x="2994480" y="2711608"/>
            <a:ext cx="168233" cy="183703"/>
          </a:xfrm>
          <a:custGeom>
            <a:avLst/>
            <a:gdLst/>
            <a:ahLst/>
            <a:cxnLst/>
            <a:rect r="r" b="b" t="t" l="l"/>
            <a:pathLst>
              <a:path h="140" w="126">
                <a:moveTo>
                  <a:pt x="0" y="57"/>
                </a:moveTo>
                <a:lnTo>
                  <a:pt x="48" y="0"/>
                </a:lnTo>
                <a:lnTo>
                  <a:pt x="126" y="85"/>
                </a:lnTo>
                <a:lnTo>
                  <a:pt x="78" y="140"/>
                </a:lnTo>
                <a:lnTo>
                  <a:pt x="0" y="57"/>
                </a:lnTo>
                <a:close/>
              </a:path>
            </a:pathLst>
          </a:custGeom>
          <a:solidFill>
            <a:schemeClr val="accent1">
              <a:alpha val="100000"/>
            </a:schemeClr>
          </a:solidFill>
          <a:ln/>
        </p:spPr>
      </p:sp>
      <p:sp>
        <p:nvSpPr>
          <p:cNvPr name="Freeform 15" id="15"/>
          <p:cNvSpPr/>
          <p:nvPr/>
        </p:nvSpPr>
        <p:spPr>
          <a:xfrm rot="0">
            <a:off x="2776861" y="2807327"/>
            <a:ext cx="296432" cy="326720"/>
          </a:xfrm>
          <a:custGeom>
            <a:avLst/>
            <a:gdLst/>
            <a:ahLst/>
            <a:cxnLst/>
            <a:rect r="r" b="b" t="t" l="l"/>
            <a:pathLst>
              <a:path h="105" w="94">
                <a:moveTo>
                  <a:pt x="70" y="0"/>
                </a:moveTo>
                <a:cubicBezTo>
                  <a:pt x="63" y="9"/>
                  <a:pt x="63" y="9"/>
                  <a:pt x="63" y="9"/>
                </a:cubicBezTo>
                <a:cubicBezTo>
                  <a:pt x="21" y="30"/>
                  <a:pt x="21" y="30"/>
                  <a:pt x="21" y="30"/>
                </a:cubicBezTo>
                <a:cubicBezTo>
                  <a:pt x="20" y="30"/>
                  <a:pt x="14" y="33"/>
                  <a:pt x="12" y="37"/>
                </a:cubicBezTo>
                <a:cubicBezTo>
                  <a:pt x="10" y="40"/>
                  <a:pt x="2" y="67"/>
                  <a:pt x="1" y="70"/>
                </a:cubicBezTo>
                <a:cubicBezTo>
                  <a:pt x="0" y="71"/>
                  <a:pt x="0" y="75"/>
                  <a:pt x="0" y="77"/>
                </a:cubicBezTo>
                <a:cubicBezTo>
                  <a:pt x="0" y="78"/>
                  <a:pt x="2" y="93"/>
                  <a:pt x="3" y="102"/>
                </a:cubicBezTo>
                <a:cubicBezTo>
                  <a:pt x="3" y="103"/>
                  <a:pt x="3" y="103"/>
                  <a:pt x="3" y="103"/>
                </a:cubicBezTo>
                <a:cubicBezTo>
                  <a:pt x="3" y="103"/>
                  <a:pt x="3" y="103"/>
                  <a:pt x="3" y="103"/>
                </a:cubicBezTo>
                <a:cubicBezTo>
                  <a:pt x="3" y="103"/>
                  <a:pt x="3" y="104"/>
                  <a:pt x="4" y="105"/>
                </a:cubicBezTo>
                <a:cubicBezTo>
                  <a:pt x="4" y="81"/>
                  <a:pt x="4" y="81"/>
                  <a:pt x="4" y="81"/>
                </a:cubicBezTo>
                <a:cubicBezTo>
                  <a:pt x="20" y="81"/>
                  <a:pt x="20" y="81"/>
                  <a:pt x="20" y="81"/>
                </a:cubicBezTo>
                <a:cubicBezTo>
                  <a:pt x="20" y="75"/>
                  <a:pt x="20" y="75"/>
                  <a:pt x="20" y="75"/>
                </a:cubicBezTo>
                <a:cubicBezTo>
                  <a:pt x="30" y="58"/>
                  <a:pt x="30" y="58"/>
                  <a:pt x="30" y="58"/>
                </a:cubicBezTo>
                <a:cubicBezTo>
                  <a:pt x="32" y="59"/>
                  <a:pt x="37" y="61"/>
                  <a:pt x="40" y="62"/>
                </a:cubicBezTo>
                <a:cubicBezTo>
                  <a:pt x="39" y="64"/>
                  <a:pt x="37" y="68"/>
                  <a:pt x="37" y="69"/>
                </a:cubicBezTo>
                <a:cubicBezTo>
                  <a:pt x="36" y="71"/>
                  <a:pt x="30" y="78"/>
                  <a:pt x="27" y="83"/>
                </a:cubicBezTo>
                <a:cubicBezTo>
                  <a:pt x="25" y="85"/>
                  <a:pt x="24" y="90"/>
                  <a:pt x="28" y="93"/>
                </a:cubicBezTo>
                <a:cubicBezTo>
                  <a:pt x="29" y="94"/>
                  <a:pt x="31" y="95"/>
                  <a:pt x="33" y="95"/>
                </a:cubicBezTo>
                <a:cubicBezTo>
                  <a:pt x="37" y="95"/>
                  <a:pt x="41" y="92"/>
                  <a:pt x="41" y="92"/>
                </a:cubicBezTo>
                <a:cubicBezTo>
                  <a:pt x="41" y="92"/>
                  <a:pt x="41" y="92"/>
                  <a:pt x="41" y="92"/>
                </a:cubicBezTo>
                <a:cubicBezTo>
                  <a:pt x="41" y="92"/>
                  <a:pt x="41" y="92"/>
                  <a:pt x="41" y="92"/>
                </a:cubicBezTo>
                <a:cubicBezTo>
                  <a:pt x="41" y="91"/>
                  <a:pt x="56" y="74"/>
                  <a:pt x="63" y="71"/>
                </a:cubicBezTo>
                <a:cubicBezTo>
                  <a:pt x="69" y="68"/>
                  <a:pt x="87" y="54"/>
                  <a:pt x="87" y="36"/>
                </a:cubicBezTo>
                <a:cubicBezTo>
                  <a:pt x="94" y="26"/>
                  <a:pt x="94" y="26"/>
                  <a:pt x="94" y="26"/>
                </a:cubicBezTo>
                <a:lnTo>
                  <a:pt x="70" y="0"/>
                </a:lnTo>
                <a:close/>
              </a:path>
            </a:pathLst>
          </a:custGeom>
          <a:solidFill>
            <a:schemeClr val="accent1">
              <a:alpha val="100000"/>
            </a:schemeClr>
          </a:solidFill>
          <a:ln/>
        </p:spPr>
      </p:sp>
      <p:sp>
        <p:nvSpPr>
          <p:cNvPr name="Freeform 16" id="16"/>
          <p:cNvSpPr/>
          <p:nvPr/>
        </p:nvSpPr>
        <p:spPr>
          <a:xfrm rot="0">
            <a:off x="2603268" y="3068479"/>
            <a:ext cx="467288" cy="345102"/>
          </a:xfrm>
          <a:custGeom>
            <a:avLst/>
            <a:gdLst/>
            <a:ahLst/>
            <a:cxnLst/>
            <a:rect r="r" b="b" t="t" l="l"/>
            <a:pathLst>
              <a:path h="111" w="148">
                <a:moveTo>
                  <a:pt x="124" y="49"/>
                </a:moveTo>
                <a:cubicBezTo>
                  <a:pt x="124" y="104"/>
                  <a:pt x="124" y="104"/>
                  <a:pt x="124" y="104"/>
                </a:cubicBezTo>
                <a:cubicBezTo>
                  <a:pt x="117" y="104"/>
                  <a:pt x="117" y="104"/>
                  <a:pt x="117" y="104"/>
                </a:cubicBezTo>
                <a:cubicBezTo>
                  <a:pt x="117" y="29"/>
                  <a:pt x="117" y="29"/>
                  <a:pt x="117" y="29"/>
                </a:cubicBezTo>
                <a:cubicBezTo>
                  <a:pt x="93" y="29"/>
                  <a:pt x="93" y="29"/>
                  <a:pt x="93" y="29"/>
                </a:cubicBezTo>
                <a:cubicBezTo>
                  <a:pt x="93" y="104"/>
                  <a:pt x="93" y="104"/>
                  <a:pt x="93" y="104"/>
                </a:cubicBezTo>
                <a:cubicBezTo>
                  <a:pt x="86" y="104"/>
                  <a:pt x="86" y="104"/>
                  <a:pt x="86" y="104"/>
                </a:cubicBezTo>
                <a:cubicBezTo>
                  <a:pt x="86" y="14"/>
                  <a:pt x="86" y="14"/>
                  <a:pt x="86" y="14"/>
                </a:cubicBezTo>
                <a:cubicBezTo>
                  <a:pt x="83" y="13"/>
                  <a:pt x="81" y="12"/>
                  <a:pt x="80" y="10"/>
                </a:cubicBezTo>
                <a:cubicBezTo>
                  <a:pt x="77" y="7"/>
                  <a:pt x="77" y="3"/>
                  <a:pt x="78" y="0"/>
                </a:cubicBezTo>
                <a:cubicBezTo>
                  <a:pt x="62" y="0"/>
                  <a:pt x="62" y="0"/>
                  <a:pt x="62" y="0"/>
                </a:cubicBezTo>
                <a:cubicBezTo>
                  <a:pt x="62" y="104"/>
                  <a:pt x="62" y="104"/>
                  <a:pt x="62" y="104"/>
                </a:cubicBezTo>
                <a:cubicBezTo>
                  <a:pt x="55" y="104"/>
                  <a:pt x="55" y="104"/>
                  <a:pt x="55" y="104"/>
                </a:cubicBezTo>
                <a:cubicBezTo>
                  <a:pt x="55" y="36"/>
                  <a:pt x="55" y="36"/>
                  <a:pt x="55" y="36"/>
                </a:cubicBezTo>
                <a:cubicBezTo>
                  <a:pt x="31" y="36"/>
                  <a:pt x="31" y="36"/>
                  <a:pt x="31" y="36"/>
                </a:cubicBezTo>
                <a:cubicBezTo>
                  <a:pt x="31" y="104"/>
                  <a:pt x="31" y="104"/>
                  <a:pt x="31" y="104"/>
                </a:cubicBezTo>
                <a:cubicBezTo>
                  <a:pt x="24" y="104"/>
                  <a:pt x="24" y="104"/>
                  <a:pt x="24" y="104"/>
                </a:cubicBezTo>
                <a:cubicBezTo>
                  <a:pt x="24" y="66"/>
                  <a:pt x="24" y="66"/>
                  <a:pt x="24" y="66"/>
                </a:cubicBezTo>
                <a:cubicBezTo>
                  <a:pt x="0" y="66"/>
                  <a:pt x="0" y="66"/>
                  <a:pt x="0" y="66"/>
                </a:cubicBezTo>
                <a:cubicBezTo>
                  <a:pt x="0" y="104"/>
                  <a:pt x="0" y="104"/>
                  <a:pt x="0" y="104"/>
                </a:cubicBezTo>
                <a:cubicBezTo>
                  <a:pt x="0" y="111"/>
                  <a:pt x="0" y="111"/>
                  <a:pt x="0" y="111"/>
                </a:cubicBezTo>
                <a:cubicBezTo>
                  <a:pt x="148" y="111"/>
                  <a:pt x="148" y="111"/>
                  <a:pt x="148" y="111"/>
                </a:cubicBezTo>
                <a:cubicBezTo>
                  <a:pt x="148" y="104"/>
                  <a:pt x="148" y="104"/>
                  <a:pt x="148" y="104"/>
                </a:cubicBezTo>
                <a:cubicBezTo>
                  <a:pt x="148" y="49"/>
                  <a:pt x="148" y="49"/>
                  <a:pt x="148" y="49"/>
                </a:cubicBezTo>
                <a:lnTo>
                  <a:pt x="124" y="49"/>
                </a:lnTo>
                <a:close/>
              </a:path>
            </a:pathLst>
          </a:custGeom>
          <a:solidFill>
            <a:schemeClr val="accent1">
              <a:alpha val="100000"/>
            </a:schemeClr>
          </a:solidFill>
          <a:ln/>
        </p:spPr>
      </p:sp>
      <p:sp>
        <p:nvSpPr>
          <p:cNvPr name="TextBox 17" id="17"/>
          <p:cNvSpPr txBox="true"/>
          <p:nvPr/>
        </p:nvSpPr>
        <p:spPr>
          <a:xfrm rot="0">
            <a:off x="7803896" y="1483382"/>
            <a:ext cx="2987778"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chemeClr val="accent1">
                    <a:alpha val="100000"/>
                  </a:schemeClr>
                </a:solidFill>
                <a:latin typeface="Microsoft Yahei"/>
                <a:ea typeface="Microsoft Yahei"/>
                <a:cs typeface="Microsoft Yahei"/>
              </a:rPr>
              <a:t>操作流程优化</a:t>
            </a:r>
          </a:p>
        </p:txBody>
      </p:sp>
      <p:sp>
        <p:nvSpPr>
          <p:cNvPr name="TextBox 18" id="18"/>
          <p:cNvSpPr txBox="true"/>
          <p:nvPr/>
        </p:nvSpPr>
        <p:spPr>
          <a:xfrm rot="0">
            <a:off x="7095552" y="1965760"/>
            <a:ext cx="4404466" cy="1875094"/>
          </a:xfrm>
          <a:prstGeom prst="rect">
            <a:avLst/>
          </a:prstGeom>
          <a:ln/>
        </p:spPr>
        <p:txBody>
          <a:bodyPr anchor="t" rtlCol="false" lIns="66008" rIns="66008" tIns="33052" bIns="33052" anchorCtr="false" vert="horz" wrap="square">
            <a:normAutofit/>
          </a:bodyPr>
          <a:lstStyle/>
          <a:p>
            <a:pPr algn="l">
              <a:lnSpc>
                <a:spcPct val="140000"/>
              </a:lnSpc>
            </a:pPr>
            <a:r>
              <a:rPr lang="en-US" sz="1425">
                <a:solidFill>
                  <a:schemeClr val="dk1">
                    <a:alpha val="100000"/>
                  </a:schemeClr>
                </a:solidFill>
                <a:latin typeface="Microsoft Yahei"/>
                <a:ea typeface="Microsoft Yahei"/>
                <a:cs typeface="Microsoft Yahei"/>
              </a:rPr>
              <a:t>对智能压杠指示系统的操作流程进行优化，降低人为操作失误的风险。</a:t>
            </a:r>
          </a:p>
        </p:txBody>
      </p:sp>
      <p:sp>
        <p:nvSpPr>
          <p:cNvPr name="TextBox 19" id="19"/>
          <p:cNvSpPr txBox="true"/>
          <p:nvPr/>
        </p:nvSpPr>
        <p:spPr>
          <a:xfrm rot="0">
            <a:off x="7803896" y="3946954"/>
            <a:ext cx="2987778"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chemeClr val="accent1">
                    <a:alpha val="100000"/>
                  </a:schemeClr>
                </a:solidFill>
                <a:latin typeface="Microsoft Yahei"/>
                <a:ea typeface="Microsoft Yahei"/>
                <a:cs typeface="Microsoft Yahei"/>
              </a:rPr>
              <a:t>培训与考核</a:t>
            </a:r>
          </a:p>
        </p:txBody>
      </p:sp>
      <p:sp>
        <p:nvSpPr>
          <p:cNvPr name="TextBox 20" id="20"/>
          <p:cNvSpPr txBox="true"/>
          <p:nvPr/>
        </p:nvSpPr>
        <p:spPr>
          <a:xfrm rot="0">
            <a:off x="7095605" y="4391232"/>
            <a:ext cx="4404360" cy="1875094"/>
          </a:xfrm>
          <a:prstGeom prst="rect">
            <a:avLst/>
          </a:prstGeom>
          <a:ln/>
        </p:spPr>
        <p:txBody>
          <a:bodyPr anchor="t" rtlCol="false" lIns="66008" rIns="66008" tIns="33052" bIns="33052" anchorCtr="false" vert="horz" wrap="square">
            <a:normAutofit/>
          </a:bodyPr>
          <a:lstStyle/>
          <a:p>
            <a:pPr algn="l">
              <a:lnSpc>
                <a:spcPct val="140000"/>
              </a:lnSpc>
            </a:pPr>
            <a:r>
              <a:rPr lang="en-US" sz="1425">
                <a:solidFill>
                  <a:schemeClr val="dk1">
                    <a:alpha val="100000"/>
                  </a:schemeClr>
                </a:solidFill>
                <a:latin typeface="Microsoft Yahei"/>
                <a:ea typeface="Microsoft Yahei"/>
                <a:cs typeface="Microsoft Yahei"/>
              </a:rPr>
              <a:t>加强对操作人员的培训和考核，提高其对系统的熟悉程度和操作技能，减少操作风险。</a:t>
            </a:r>
          </a:p>
        </p:txBody>
      </p:sp>
      <p:grpSp>
        <p:nvGrpSpPr>
          <p:cNvPr name="Group 21" id="21"/>
          <p:cNvGrpSpPr/>
          <p:nvPr/>
        </p:nvGrpSpPr>
        <p:grpSpPr>
          <a:xfrm rot="0">
            <a:off x="454963" y="93878"/>
            <a:ext cx="10641129" cy="914400"/>
            <a:chOff x="454963" y="93878"/>
            <a:chExt cx="10641129" cy="914400"/>
          </a:xfrm>
        </p:grpSpPr>
        <p:sp>
          <p:nvSpPr>
            <p:cNvPr name="AutoShape 22" id="22"/>
            <p:cNvSpPr/>
            <p:nvPr/>
          </p:nvSpPr>
          <p:spPr>
            <a:xfrm rot="0">
              <a:off x="454963" y="331168"/>
              <a:ext cx="84147" cy="84147"/>
            </a:xfrm>
            <a:prstGeom prst="ellipse">
              <a:avLst/>
            </a:prstGeom>
            <a:solidFill>
              <a:schemeClr val="accent1">
                <a:alpha val="100000"/>
              </a:schemeClr>
            </a:solidFill>
            <a:ln/>
          </p:spPr>
        </p:sp>
        <p:sp>
          <p:nvSpPr>
            <p:cNvPr name="AutoShape 23" id="23"/>
            <p:cNvSpPr/>
            <p:nvPr/>
          </p:nvSpPr>
          <p:spPr>
            <a:xfrm rot="0">
              <a:off x="575049" y="337743"/>
              <a:ext cx="78137" cy="78137"/>
            </a:xfrm>
            <a:prstGeom prst="ellipse">
              <a:avLst/>
            </a:prstGeom>
            <a:solidFill>
              <a:schemeClr val="accent1">
                <a:alpha val="80000"/>
              </a:schemeClr>
            </a:solidFill>
            <a:ln/>
          </p:spPr>
        </p:sp>
        <p:sp>
          <p:nvSpPr>
            <p:cNvPr name="AutoShape 24" id="24"/>
            <p:cNvSpPr/>
            <p:nvPr/>
          </p:nvSpPr>
          <p:spPr>
            <a:xfrm rot="0">
              <a:off x="689125" y="339460"/>
              <a:ext cx="74704" cy="74704"/>
            </a:xfrm>
            <a:prstGeom prst="ellipse">
              <a:avLst/>
            </a:prstGeom>
            <a:solidFill>
              <a:schemeClr val="accent1">
                <a:alpha val="60000"/>
              </a:schemeClr>
            </a:solidFill>
            <a:ln/>
          </p:spPr>
        </p:sp>
        <p:sp>
          <p:nvSpPr>
            <p:cNvPr name="AutoShape 25" id="25"/>
            <p:cNvSpPr/>
            <p:nvPr/>
          </p:nvSpPr>
          <p:spPr>
            <a:xfrm rot="0">
              <a:off x="799768" y="348430"/>
              <a:ext cx="69238" cy="69238"/>
            </a:xfrm>
            <a:prstGeom prst="ellipse">
              <a:avLst/>
            </a:prstGeom>
            <a:solidFill>
              <a:schemeClr val="accent1">
                <a:alpha val="40000"/>
              </a:schemeClr>
            </a:solidFill>
            <a:ln/>
          </p:spPr>
        </p:sp>
        <p:sp>
          <p:nvSpPr>
            <p:cNvPr name="AutoShape 26" id="26"/>
            <p:cNvSpPr/>
            <p:nvPr/>
          </p:nvSpPr>
          <p:spPr>
            <a:xfrm rot="0">
              <a:off x="904945" y="344297"/>
              <a:ext cx="65594" cy="65594"/>
            </a:xfrm>
            <a:prstGeom prst="ellipse">
              <a:avLst/>
            </a:prstGeom>
            <a:solidFill>
              <a:schemeClr val="accent1">
                <a:alpha val="20000"/>
              </a:schemeClr>
            </a:solidFill>
            <a:ln/>
          </p:spPr>
        </p:sp>
        <p:sp>
          <p:nvSpPr>
            <p:cNvPr name="AutoShape 27" id="27"/>
            <p:cNvSpPr/>
            <p:nvPr/>
          </p:nvSpPr>
          <p:spPr>
            <a:xfrm rot="0">
              <a:off x="454963" y="448942"/>
              <a:ext cx="84147" cy="84147"/>
            </a:xfrm>
            <a:prstGeom prst="ellipse">
              <a:avLst/>
            </a:prstGeom>
            <a:solidFill>
              <a:schemeClr val="accent1">
                <a:alpha val="100000"/>
              </a:schemeClr>
            </a:solidFill>
            <a:ln/>
          </p:spPr>
        </p:sp>
        <p:sp>
          <p:nvSpPr>
            <p:cNvPr name="AutoShape 28" id="28"/>
            <p:cNvSpPr/>
            <p:nvPr/>
          </p:nvSpPr>
          <p:spPr>
            <a:xfrm rot="0">
              <a:off x="575049" y="455517"/>
              <a:ext cx="78137" cy="78137"/>
            </a:xfrm>
            <a:prstGeom prst="ellipse">
              <a:avLst/>
            </a:prstGeom>
            <a:solidFill>
              <a:schemeClr val="accent1">
                <a:alpha val="80000"/>
              </a:schemeClr>
            </a:solidFill>
            <a:ln/>
          </p:spPr>
        </p:sp>
        <p:sp>
          <p:nvSpPr>
            <p:cNvPr name="AutoShape 29" id="29"/>
            <p:cNvSpPr/>
            <p:nvPr/>
          </p:nvSpPr>
          <p:spPr>
            <a:xfrm rot="0">
              <a:off x="689125" y="457233"/>
              <a:ext cx="74704" cy="74704"/>
            </a:xfrm>
            <a:prstGeom prst="ellipse">
              <a:avLst/>
            </a:prstGeom>
            <a:solidFill>
              <a:schemeClr val="accent1">
                <a:alpha val="60000"/>
              </a:schemeClr>
            </a:solidFill>
            <a:ln/>
          </p:spPr>
        </p:sp>
        <p:sp>
          <p:nvSpPr>
            <p:cNvPr name="AutoShape 30" id="30"/>
            <p:cNvSpPr/>
            <p:nvPr/>
          </p:nvSpPr>
          <p:spPr>
            <a:xfrm rot="0">
              <a:off x="799768" y="466203"/>
              <a:ext cx="69238" cy="69238"/>
            </a:xfrm>
            <a:prstGeom prst="ellipse">
              <a:avLst/>
            </a:prstGeom>
            <a:solidFill>
              <a:schemeClr val="accent1">
                <a:alpha val="40000"/>
              </a:schemeClr>
            </a:solidFill>
            <a:ln/>
          </p:spPr>
        </p:sp>
        <p:sp>
          <p:nvSpPr>
            <p:cNvPr name="AutoShape 31" id="31"/>
            <p:cNvSpPr/>
            <p:nvPr/>
          </p:nvSpPr>
          <p:spPr>
            <a:xfrm rot="0">
              <a:off x="904945" y="462070"/>
              <a:ext cx="65594" cy="65594"/>
            </a:xfrm>
            <a:prstGeom prst="ellipse">
              <a:avLst/>
            </a:prstGeom>
            <a:solidFill>
              <a:schemeClr val="accent1">
                <a:alpha val="20000"/>
              </a:schemeClr>
            </a:solidFill>
            <a:ln/>
          </p:spPr>
        </p:sp>
        <p:sp>
          <p:nvSpPr>
            <p:cNvPr name="AutoShape 32" id="32"/>
            <p:cNvSpPr/>
            <p:nvPr/>
          </p:nvSpPr>
          <p:spPr>
            <a:xfrm rot="0">
              <a:off x="454963" y="566715"/>
              <a:ext cx="84147" cy="84147"/>
            </a:xfrm>
            <a:prstGeom prst="ellipse">
              <a:avLst/>
            </a:prstGeom>
            <a:solidFill>
              <a:schemeClr val="accent1">
                <a:alpha val="100000"/>
              </a:schemeClr>
            </a:solidFill>
            <a:ln/>
          </p:spPr>
        </p:sp>
        <p:sp>
          <p:nvSpPr>
            <p:cNvPr name="AutoShape 33" id="33"/>
            <p:cNvSpPr/>
            <p:nvPr/>
          </p:nvSpPr>
          <p:spPr>
            <a:xfrm rot="0">
              <a:off x="575049" y="573291"/>
              <a:ext cx="78137" cy="78137"/>
            </a:xfrm>
            <a:prstGeom prst="ellipse">
              <a:avLst/>
            </a:prstGeom>
            <a:solidFill>
              <a:schemeClr val="accent1">
                <a:alpha val="80000"/>
              </a:schemeClr>
            </a:solidFill>
            <a:ln/>
          </p:spPr>
        </p:sp>
        <p:sp>
          <p:nvSpPr>
            <p:cNvPr name="AutoShape 34" id="34"/>
            <p:cNvSpPr/>
            <p:nvPr/>
          </p:nvSpPr>
          <p:spPr>
            <a:xfrm rot="0">
              <a:off x="689125" y="575007"/>
              <a:ext cx="74704" cy="74704"/>
            </a:xfrm>
            <a:prstGeom prst="ellipse">
              <a:avLst/>
            </a:prstGeom>
            <a:solidFill>
              <a:schemeClr val="accent1">
                <a:alpha val="60000"/>
              </a:schemeClr>
            </a:solidFill>
            <a:ln/>
          </p:spPr>
        </p:sp>
        <p:sp>
          <p:nvSpPr>
            <p:cNvPr name="AutoShape 35" id="35"/>
            <p:cNvSpPr/>
            <p:nvPr/>
          </p:nvSpPr>
          <p:spPr>
            <a:xfrm rot="0">
              <a:off x="799768" y="583977"/>
              <a:ext cx="69238" cy="69238"/>
            </a:xfrm>
            <a:prstGeom prst="ellipse">
              <a:avLst/>
            </a:prstGeom>
            <a:solidFill>
              <a:schemeClr val="accent1">
                <a:alpha val="40000"/>
              </a:schemeClr>
            </a:solidFill>
            <a:ln/>
          </p:spPr>
        </p:sp>
        <p:sp>
          <p:nvSpPr>
            <p:cNvPr name="AutoShape 36" id="36"/>
            <p:cNvSpPr/>
            <p:nvPr/>
          </p:nvSpPr>
          <p:spPr>
            <a:xfrm rot="0">
              <a:off x="904945" y="579844"/>
              <a:ext cx="65594" cy="65594"/>
            </a:xfrm>
            <a:prstGeom prst="ellipse">
              <a:avLst/>
            </a:prstGeom>
            <a:solidFill>
              <a:schemeClr val="accent1">
                <a:alpha val="20000"/>
              </a:schemeClr>
            </a:solidFill>
            <a:ln/>
          </p:spPr>
        </p:sp>
        <p:sp>
          <p:nvSpPr>
            <p:cNvPr name="AutoShape 37" id="37"/>
            <p:cNvSpPr/>
            <p:nvPr/>
          </p:nvSpPr>
          <p:spPr>
            <a:xfrm rot="0">
              <a:off x="454963" y="684489"/>
              <a:ext cx="84147" cy="84147"/>
            </a:xfrm>
            <a:prstGeom prst="ellipse">
              <a:avLst/>
            </a:prstGeom>
            <a:solidFill>
              <a:schemeClr val="accent1">
                <a:alpha val="100000"/>
              </a:schemeClr>
            </a:solidFill>
            <a:ln/>
          </p:spPr>
        </p:sp>
        <p:sp>
          <p:nvSpPr>
            <p:cNvPr name="AutoShape 38" id="38"/>
            <p:cNvSpPr/>
            <p:nvPr/>
          </p:nvSpPr>
          <p:spPr>
            <a:xfrm rot="0">
              <a:off x="575049" y="691064"/>
              <a:ext cx="78137" cy="78137"/>
            </a:xfrm>
            <a:prstGeom prst="ellipse">
              <a:avLst/>
            </a:prstGeom>
            <a:solidFill>
              <a:schemeClr val="accent1">
                <a:alpha val="80000"/>
              </a:schemeClr>
            </a:solidFill>
            <a:ln/>
          </p:spPr>
        </p:sp>
        <p:sp>
          <p:nvSpPr>
            <p:cNvPr name="AutoShape 39" id="39"/>
            <p:cNvSpPr/>
            <p:nvPr/>
          </p:nvSpPr>
          <p:spPr>
            <a:xfrm rot="0">
              <a:off x="689125" y="692781"/>
              <a:ext cx="74704" cy="74704"/>
            </a:xfrm>
            <a:prstGeom prst="ellipse">
              <a:avLst/>
            </a:prstGeom>
            <a:solidFill>
              <a:schemeClr val="accent1">
                <a:alpha val="60000"/>
              </a:schemeClr>
            </a:solidFill>
            <a:ln/>
          </p:spPr>
        </p:sp>
        <p:sp>
          <p:nvSpPr>
            <p:cNvPr name="AutoShape 40" id="40"/>
            <p:cNvSpPr/>
            <p:nvPr/>
          </p:nvSpPr>
          <p:spPr>
            <a:xfrm rot="0">
              <a:off x="799768" y="701751"/>
              <a:ext cx="69238" cy="69238"/>
            </a:xfrm>
            <a:prstGeom prst="ellipse">
              <a:avLst/>
            </a:prstGeom>
            <a:solidFill>
              <a:schemeClr val="accent1">
                <a:alpha val="40000"/>
              </a:schemeClr>
            </a:solidFill>
            <a:ln/>
          </p:spPr>
        </p:sp>
        <p:sp>
          <p:nvSpPr>
            <p:cNvPr name="AutoShape 41" id="41"/>
            <p:cNvSpPr/>
            <p:nvPr/>
          </p:nvSpPr>
          <p:spPr>
            <a:xfrm rot="0">
              <a:off x="904945" y="697618"/>
              <a:ext cx="65594" cy="65594"/>
            </a:xfrm>
            <a:prstGeom prst="ellipse">
              <a:avLst/>
            </a:prstGeom>
            <a:solidFill>
              <a:schemeClr val="accent1">
                <a:alpha val="20000"/>
              </a:schemeClr>
            </a:solidFill>
            <a:ln/>
          </p:spPr>
        </p:sp>
        <p:sp>
          <p:nvSpPr>
            <p:cNvPr name="TextBox 42" id="42"/>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操作风险降低途径探讨</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34669" y="3368650"/>
            <a:ext cx="9122662" cy="1580007"/>
          </a:xfrm>
          <a:prstGeom prst="rect">
            <a:avLst/>
          </a:prstGeom>
          <a:ln/>
        </p:spPr>
        <p:txBody>
          <a:bodyPr anchor="t" rtlCol="false" lIns="114300" rIns="114300" tIns="57150" bIns="57150" anchorCtr="false" vert="horz" wrap="square">
            <a:spAutoFit/>
          </a:bodyPr>
          <a:lstStyle/>
          <a:p>
            <a:pPr algn="ctr">
              <a:lnSpc>
                <a:spcPct val="120000"/>
              </a:lnSpc>
            </a:pPr>
            <a:r>
              <a:rPr lang="en-US" b="true" sz="3825">
                <a:solidFill>
                  <a:schemeClr val="accent1">
                    <a:alpha val="100000"/>
                  </a:schemeClr>
                </a:solidFill>
                <a:latin typeface="Microsoft Yahei"/>
                <a:ea typeface="Microsoft Yahei"/>
                <a:cs typeface="Microsoft Yahei"/>
              </a:rPr>
              <a:t>项目背景与现有问题分析</a:t>
            </a:r>
          </a:p>
        </p:txBody>
      </p:sp>
      <p:sp>
        <p:nvSpPr>
          <p:cNvPr name="AutoShape 3" id="3"/>
          <p:cNvSpPr/>
          <p:nvPr/>
        </p:nvSpPr>
        <p:spPr>
          <a:xfrm rot="0">
            <a:off x="530711" y="774551"/>
            <a:ext cx="493417" cy="493417"/>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AutoShape 4" id="4"/>
          <p:cNvSpPr/>
          <p:nvPr/>
        </p:nvSpPr>
        <p:spPr>
          <a:xfrm rot="0">
            <a:off x="10591670" y="5593080"/>
            <a:ext cx="689835" cy="689835"/>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TextBox 5" id="5"/>
          <p:cNvSpPr txBox="true"/>
          <p:nvPr/>
        </p:nvSpPr>
        <p:spPr>
          <a:xfrm rot="0">
            <a:off x="4957538" y="1814132"/>
            <a:ext cx="2276924" cy="336499"/>
          </a:xfrm>
          <a:prstGeom prst="rect">
            <a:avLst/>
          </a:prstGeom>
          <a:ln/>
        </p:spPr>
        <p:txBody>
          <a:bodyPr anchor="t" rtlCol="false" lIns="114300" rIns="114300" tIns="57150" bIns="57150" anchorCtr="false" vert="horz" wrap="square">
            <a:spAutoFit/>
          </a:bodyPr>
          <a:lstStyle/>
          <a:p>
            <a:pPr algn="ctr">
              <a:lnSpc>
                <a:spcPct val="77000"/>
              </a:lnSpc>
              <a:spcBef>
                <a:spcPts val="450"/>
              </a:spcBef>
            </a:pPr>
            <a:r>
              <a:rPr lang="en-US" b="true" sz="1500">
                <a:solidFill>
                  <a:schemeClr val="accent1">
                    <a:lumMod val="60000"/>
                    <a:lumOff val="40000"/>
                    <a:alpha val="100000"/>
                  </a:schemeClr>
                </a:solidFill>
                <a:latin typeface="Microsoft Yahei"/>
                <a:ea typeface="Microsoft Yahei"/>
                <a:cs typeface="Microsoft Yahei"/>
              </a:rPr>
              <a:t>CATALOGUE</a:t>
            </a:r>
          </a:p>
        </p:txBody>
      </p:sp>
      <p:sp>
        <p:nvSpPr>
          <p:cNvPr name="TextBox 6" id="6"/>
          <p:cNvSpPr txBox="true"/>
          <p:nvPr/>
        </p:nvSpPr>
        <p:spPr>
          <a:xfrm rot="0">
            <a:off x="2710445" y="331660"/>
            <a:ext cx="6771110" cy="1482471"/>
          </a:xfrm>
          <a:prstGeom prst="rect">
            <a:avLst/>
          </a:prstGeom>
          <a:ln/>
        </p:spPr>
        <p:txBody>
          <a:bodyPr anchor="t" rtlCol="false" lIns="114300" rIns="114300" tIns="57150" bIns="57150" anchorCtr="false" vert="horz" wrap="square">
            <a:spAutoFit/>
          </a:bodyPr>
          <a:lstStyle/>
          <a:p>
            <a:pPr algn="ctr">
              <a:lnSpc>
                <a:spcPct val="90000"/>
              </a:lnSpc>
            </a:pPr>
            <a:r>
              <a:rPr lang="en-US" b="true" sz="7650">
                <a:solidFill>
                  <a:srgbClr val="FFFFFF">
                    <a:alpha val="100000"/>
                  </a:srgbClr>
                </a:solidFill>
                <a:latin typeface="Microsoft Yahei"/>
                <a:ea typeface="Microsoft Yahei"/>
                <a:cs typeface="Microsoft Yahei"/>
              </a:rPr>
              <a:t>01</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Freeform 2" id="2"/>
          <p:cNvSpPr/>
          <p:nvPr/>
        </p:nvSpPr>
        <p:spPr>
          <a:xfrm rot="0">
            <a:off x="4073227" y="1168478"/>
            <a:ext cx="455409" cy="206922"/>
          </a:xfrm>
          <a:custGeom>
            <a:avLst/>
            <a:gdLst/>
            <a:ahLst/>
            <a:cxnLst/>
            <a:rect r="r" b="b" t="t" l="l"/>
            <a:pathLst>
              <a:path h="1905000" w="1905000">
                <a:moveTo>
                  <a:pt x="0" y="0"/>
                </a:moveTo>
                <a:lnTo>
                  <a:pt x="1428750" y="0"/>
                </a:lnTo>
                <a:lnTo>
                  <a:pt x="1905000" y="1905000"/>
                </a:lnTo>
                <a:lnTo>
                  <a:pt x="476250" y="1905000"/>
                </a:lnTo>
                <a:lnTo>
                  <a:pt x="0" y="0"/>
                </a:lnTo>
                <a:close/>
              </a:path>
            </a:pathLst>
          </a:custGeom>
          <a:solidFill>
            <a:schemeClr val="accent2">
              <a:lumMod val="75000"/>
              <a:alpha val="50000"/>
            </a:schemeClr>
          </a:solidFill>
          <a:ln/>
        </p:spPr>
      </p:sp>
      <p:sp>
        <p:nvSpPr>
          <p:cNvPr name="AutoShape 3" id="3"/>
          <p:cNvSpPr/>
          <p:nvPr/>
        </p:nvSpPr>
        <p:spPr>
          <a:xfrm rot="0">
            <a:off x="472404" y="1375400"/>
            <a:ext cx="11247191" cy="4699510"/>
          </a:xfrm>
          <a:prstGeom prst="rect">
            <a:avLst/>
          </a:prstGeom>
          <a:solidFill>
            <a:schemeClr val="accent2">
              <a:alpha val="80000"/>
            </a:schemeClr>
          </a:solidFill>
          <a:ln/>
        </p:spPr>
      </p:sp>
      <p:pic>
        <p:nvPicPr>
          <p:cNvPr name="Picture 4" id="4"/>
          <p:cNvPicPr>
            <a:picLocks noChangeAspect="true"/>
          </p:cNvPicPr>
          <p:nvPr/>
        </p:nvPicPr>
        <p:blipFill>
          <a:blip r:embed="rId3">
            <a:alphaModFix amt="100000"/>
          </a:blip>
          <a:srcRect l="12500" r="12500"/>
          <a:stretch>
            <a:fillRect/>
          </a:stretch>
        </p:blipFill>
        <p:spPr>
          <a:xfrm rot="0">
            <a:off x="740688" y="1168478"/>
            <a:ext cx="3679824" cy="4906431"/>
          </a:xfrm>
          <a:prstGeom prst="parallelogram">
            <a:avLst/>
          </a:prstGeom>
        </p:spPr>
      </p:pic>
      <p:sp>
        <p:nvSpPr>
          <p:cNvPr name="AutoShape 5" id="5"/>
          <p:cNvSpPr/>
          <p:nvPr/>
        </p:nvSpPr>
        <p:spPr>
          <a:xfrm rot="0">
            <a:off x="2499430" y="6236295"/>
            <a:ext cx="9220165" cy="67345"/>
          </a:xfrm>
          <a:prstGeom prst="rect">
            <a:avLst/>
          </a:prstGeom>
          <a:solidFill>
            <a:schemeClr val="accent1">
              <a:alpha val="100000"/>
            </a:schemeClr>
          </a:solidFill>
          <a:ln/>
        </p:spPr>
      </p:sp>
      <p:sp>
        <p:nvSpPr>
          <p:cNvPr name="AutoShape 6" id="6"/>
          <p:cNvSpPr/>
          <p:nvPr/>
        </p:nvSpPr>
        <p:spPr>
          <a:xfrm rot="0">
            <a:off x="483810" y="6236295"/>
            <a:ext cx="740059" cy="67345"/>
          </a:xfrm>
          <a:prstGeom prst="rect">
            <a:avLst/>
          </a:prstGeom>
          <a:solidFill>
            <a:schemeClr val="accent1">
              <a:alpha val="100000"/>
            </a:schemeClr>
          </a:solidFill>
          <a:ln/>
        </p:spPr>
      </p:sp>
      <p:sp>
        <p:nvSpPr>
          <p:cNvPr name="AutoShape 7" id="7"/>
          <p:cNvSpPr/>
          <p:nvPr/>
        </p:nvSpPr>
        <p:spPr>
          <a:xfrm rot="0">
            <a:off x="1375876" y="6200641"/>
            <a:ext cx="158719" cy="158719"/>
          </a:xfrm>
          <a:prstGeom prst="ellipse">
            <a:avLst/>
          </a:prstGeom>
          <a:solidFill>
            <a:schemeClr val="accent1">
              <a:alpha val="100000"/>
            </a:schemeClr>
          </a:solidFill>
          <a:ln/>
        </p:spPr>
      </p:sp>
      <p:sp>
        <p:nvSpPr>
          <p:cNvPr name="AutoShape 8" id="8"/>
          <p:cNvSpPr/>
          <p:nvPr/>
        </p:nvSpPr>
        <p:spPr>
          <a:xfrm rot="0">
            <a:off x="1607200" y="6207253"/>
            <a:ext cx="147382" cy="147382"/>
          </a:xfrm>
          <a:prstGeom prst="ellipse">
            <a:avLst/>
          </a:prstGeom>
          <a:solidFill>
            <a:schemeClr val="accent1">
              <a:alpha val="80000"/>
            </a:schemeClr>
          </a:solidFill>
          <a:ln/>
        </p:spPr>
      </p:sp>
      <p:sp>
        <p:nvSpPr>
          <p:cNvPr name="AutoShape 9" id="9"/>
          <p:cNvSpPr/>
          <p:nvPr/>
        </p:nvSpPr>
        <p:spPr>
          <a:xfrm rot="0">
            <a:off x="1827186" y="6213864"/>
            <a:ext cx="136045" cy="136045"/>
          </a:xfrm>
          <a:prstGeom prst="ellipse">
            <a:avLst/>
          </a:prstGeom>
          <a:solidFill>
            <a:schemeClr val="accent1">
              <a:alpha val="60000"/>
            </a:schemeClr>
          </a:solidFill>
          <a:ln/>
        </p:spPr>
      </p:sp>
      <p:sp>
        <p:nvSpPr>
          <p:cNvPr name="AutoShape 10" id="10"/>
          <p:cNvSpPr/>
          <p:nvPr/>
        </p:nvSpPr>
        <p:spPr>
          <a:xfrm rot="0">
            <a:off x="2027323" y="6220476"/>
            <a:ext cx="124708" cy="124708"/>
          </a:xfrm>
          <a:prstGeom prst="ellipse">
            <a:avLst/>
          </a:prstGeom>
          <a:solidFill>
            <a:schemeClr val="accent1">
              <a:alpha val="40000"/>
            </a:schemeClr>
          </a:solidFill>
          <a:ln/>
        </p:spPr>
      </p:sp>
      <p:sp>
        <p:nvSpPr>
          <p:cNvPr name="AutoShape 11" id="11"/>
          <p:cNvSpPr/>
          <p:nvPr/>
        </p:nvSpPr>
        <p:spPr>
          <a:xfrm rot="0">
            <a:off x="2224635" y="6214895"/>
            <a:ext cx="113371" cy="113371"/>
          </a:xfrm>
          <a:prstGeom prst="ellipse">
            <a:avLst/>
          </a:prstGeom>
          <a:solidFill>
            <a:schemeClr val="accent1">
              <a:alpha val="20000"/>
            </a:schemeClr>
          </a:solidFill>
          <a:ln/>
        </p:spPr>
      </p:sp>
      <p:sp>
        <p:nvSpPr>
          <p:cNvPr name="TextBox 12" id="12"/>
          <p:cNvSpPr txBox="true"/>
          <p:nvPr/>
        </p:nvSpPr>
        <p:spPr>
          <a:xfrm rot="0">
            <a:off x="4754880" y="1727606"/>
            <a:ext cx="6467541" cy="755904"/>
          </a:xfrm>
          <a:prstGeom prst="rect">
            <a:avLst/>
          </a:prstGeom>
          <a:ln/>
        </p:spPr>
        <p:txBody>
          <a:bodyPr anchor="t" rtlCol="false" lIns="123825" rIns="57150" tIns="123825" bIns="123825" anchorCtr="false" vert="horz" wrap="square">
            <a:spAutoFit/>
          </a:bodyPr>
          <a:lstStyle/>
          <a:p>
            <a:pPr>
              <a:lnSpc>
                <a:spcPct val="140000"/>
              </a:lnSpc>
            </a:pPr>
            <a:r>
              <a:rPr lang="en-US" b="true" sz="2325">
                <a:solidFill>
                  <a:srgbClr val="FFFFFF">
                    <a:alpha val="100000"/>
                  </a:srgbClr>
                </a:solidFill>
                <a:latin typeface="Microsoft Yahei"/>
                <a:ea typeface="Microsoft Yahei"/>
                <a:cs typeface="Microsoft Yahei"/>
              </a:rPr>
              <a:t>法规政策梳理</a:t>
            </a:r>
          </a:p>
        </p:txBody>
      </p:sp>
      <p:sp>
        <p:nvSpPr>
          <p:cNvPr name="TextBox 13" id="13"/>
          <p:cNvSpPr txBox="true"/>
          <p:nvPr/>
        </p:nvSpPr>
        <p:spPr>
          <a:xfrm rot="0">
            <a:off x="4754880" y="2304006"/>
            <a:ext cx="6240618" cy="1203960"/>
          </a:xfrm>
          <a:prstGeom prst="rect">
            <a:avLst/>
          </a:prstGeom>
          <a:ln/>
        </p:spPr>
        <p:txBody>
          <a:bodyPr anchor="t" rtlCol="false" lIns="123825" rIns="57150" tIns="123825" bIns="123825" anchorCtr="false" vert="horz" wrap="square">
            <a:spAutoFit/>
          </a:bodyPr>
          <a:lstStyle/>
          <a:p>
            <a:pPr>
              <a:lnSpc>
                <a:spcPct val="150000"/>
              </a:lnSpc>
            </a:pPr>
            <a:r>
              <a:rPr lang="en-US" sz="1350">
                <a:solidFill>
                  <a:srgbClr val="FFFFFF">
                    <a:alpha val="100000"/>
                  </a:srgbClr>
                </a:solidFill>
                <a:latin typeface="Microsoft Yahei"/>
                <a:ea typeface="Microsoft Yahei"/>
                <a:cs typeface="Microsoft Yahei"/>
              </a:rPr>
              <a:t>梳理与智能压杠指示系统相关的法规政策，确保系统设计和应用符合法规要求。</a:t>
            </a:r>
          </a:p>
        </p:txBody>
      </p:sp>
      <p:sp>
        <p:nvSpPr>
          <p:cNvPr name="TextBox 14" id="14"/>
          <p:cNvSpPr txBox="true"/>
          <p:nvPr/>
        </p:nvSpPr>
        <p:spPr>
          <a:xfrm rot="0">
            <a:off x="4754880" y="3783405"/>
            <a:ext cx="6240618" cy="755904"/>
          </a:xfrm>
          <a:prstGeom prst="rect">
            <a:avLst/>
          </a:prstGeom>
          <a:ln/>
        </p:spPr>
        <p:txBody>
          <a:bodyPr anchor="t" rtlCol="false" lIns="123825" rIns="57150" tIns="123825" bIns="123825" anchorCtr="false" vert="horz" wrap="square">
            <a:spAutoFit/>
          </a:bodyPr>
          <a:lstStyle/>
          <a:p>
            <a:pPr>
              <a:lnSpc>
                <a:spcPct val="140000"/>
              </a:lnSpc>
            </a:pPr>
            <a:r>
              <a:rPr lang="en-US" b="true" sz="2325">
                <a:solidFill>
                  <a:srgbClr val="FFFFFF">
                    <a:alpha val="100000"/>
                  </a:srgbClr>
                </a:solidFill>
                <a:latin typeface="Microsoft Yahei"/>
                <a:ea typeface="Microsoft Yahei"/>
                <a:cs typeface="Microsoft Yahei"/>
              </a:rPr>
              <a:t>合规性审查</a:t>
            </a:r>
          </a:p>
        </p:txBody>
      </p:sp>
      <p:sp>
        <p:nvSpPr>
          <p:cNvPr name="TextBox 15" id="15"/>
          <p:cNvSpPr txBox="true"/>
          <p:nvPr/>
        </p:nvSpPr>
        <p:spPr>
          <a:xfrm rot="0">
            <a:off x="4754880" y="4436820"/>
            <a:ext cx="6240618" cy="1203960"/>
          </a:xfrm>
          <a:prstGeom prst="rect">
            <a:avLst/>
          </a:prstGeom>
          <a:ln/>
        </p:spPr>
        <p:txBody>
          <a:bodyPr anchor="t" rtlCol="false" lIns="123825" rIns="57150" tIns="123825" bIns="123825" anchorCtr="false" vert="horz" wrap="square">
            <a:spAutoFit/>
          </a:bodyPr>
          <a:lstStyle/>
          <a:p>
            <a:pPr>
              <a:lnSpc>
                <a:spcPct val="150000"/>
              </a:lnSpc>
            </a:pPr>
            <a:r>
              <a:rPr lang="en-US" sz="1350">
                <a:solidFill>
                  <a:srgbClr val="FFFFFF">
                    <a:alpha val="100000"/>
                  </a:srgbClr>
                </a:solidFill>
                <a:latin typeface="Microsoft Yahei"/>
                <a:ea typeface="Microsoft Yahei"/>
                <a:cs typeface="Microsoft Yahei"/>
              </a:rPr>
              <a:t>对系统进行合规性审查，确保系统的各项功能和性能指标符合相关法规政策的要求。</a:t>
            </a:r>
          </a:p>
        </p:txBody>
      </p:sp>
      <p:grpSp>
        <p:nvGrpSpPr>
          <p:cNvPr name="Group 16" id="16"/>
          <p:cNvGrpSpPr/>
          <p:nvPr/>
        </p:nvGrpSpPr>
        <p:grpSpPr>
          <a:xfrm rot="0">
            <a:off x="454963" y="93878"/>
            <a:ext cx="10641129" cy="914400"/>
            <a:chOff x="454963" y="93878"/>
            <a:chExt cx="10641129" cy="914400"/>
          </a:xfrm>
        </p:grpSpPr>
        <p:sp>
          <p:nvSpPr>
            <p:cNvPr name="AutoShape 17" id="17"/>
            <p:cNvSpPr/>
            <p:nvPr/>
          </p:nvSpPr>
          <p:spPr>
            <a:xfrm rot="0">
              <a:off x="454963" y="331168"/>
              <a:ext cx="84147" cy="84147"/>
            </a:xfrm>
            <a:prstGeom prst="ellipse">
              <a:avLst/>
            </a:prstGeom>
            <a:solidFill>
              <a:schemeClr val="accent1">
                <a:alpha val="100000"/>
              </a:schemeClr>
            </a:solidFill>
            <a:ln/>
          </p:spPr>
        </p:sp>
        <p:sp>
          <p:nvSpPr>
            <p:cNvPr name="AutoShape 18" id="18"/>
            <p:cNvSpPr/>
            <p:nvPr/>
          </p:nvSpPr>
          <p:spPr>
            <a:xfrm rot="0">
              <a:off x="575049" y="337743"/>
              <a:ext cx="78137" cy="78137"/>
            </a:xfrm>
            <a:prstGeom prst="ellipse">
              <a:avLst/>
            </a:prstGeom>
            <a:solidFill>
              <a:schemeClr val="accent1">
                <a:alpha val="80000"/>
              </a:schemeClr>
            </a:solidFill>
            <a:ln/>
          </p:spPr>
        </p:sp>
        <p:sp>
          <p:nvSpPr>
            <p:cNvPr name="AutoShape 19" id="19"/>
            <p:cNvSpPr/>
            <p:nvPr/>
          </p:nvSpPr>
          <p:spPr>
            <a:xfrm rot="0">
              <a:off x="689125" y="339460"/>
              <a:ext cx="74704" cy="74704"/>
            </a:xfrm>
            <a:prstGeom prst="ellipse">
              <a:avLst/>
            </a:prstGeom>
            <a:solidFill>
              <a:schemeClr val="accent1">
                <a:alpha val="60000"/>
              </a:schemeClr>
            </a:solidFill>
            <a:ln/>
          </p:spPr>
        </p:sp>
        <p:sp>
          <p:nvSpPr>
            <p:cNvPr name="AutoShape 20" id="20"/>
            <p:cNvSpPr/>
            <p:nvPr/>
          </p:nvSpPr>
          <p:spPr>
            <a:xfrm rot="0">
              <a:off x="799768" y="348430"/>
              <a:ext cx="69238" cy="69238"/>
            </a:xfrm>
            <a:prstGeom prst="ellipse">
              <a:avLst/>
            </a:prstGeom>
            <a:solidFill>
              <a:schemeClr val="accent1">
                <a:alpha val="40000"/>
              </a:schemeClr>
            </a:solidFill>
            <a:ln/>
          </p:spPr>
        </p:sp>
        <p:sp>
          <p:nvSpPr>
            <p:cNvPr name="AutoShape 21" id="21"/>
            <p:cNvSpPr/>
            <p:nvPr/>
          </p:nvSpPr>
          <p:spPr>
            <a:xfrm rot="0">
              <a:off x="904945" y="344297"/>
              <a:ext cx="65594" cy="65594"/>
            </a:xfrm>
            <a:prstGeom prst="ellipse">
              <a:avLst/>
            </a:prstGeom>
            <a:solidFill>
              <a:schemeClr val="accent1">
                <a:alpha val="20000"/>
              </a:schemeClr>
            </a:solidFill>
            <a:ln/>
          </p:spPr>
        </p:sp>
        <p:sp>
          <p:nvSpPr>
            <p:cNvPr name="AutoShape 22" id="22"/>
            <p:cNvSpPr/>
            <p:nvPr/>
          </p:nvSpPr>
          <p:spPr>
            <a:xfrm rot="0">
              <a:off x="454963" y="448942"/>
              <a:ext cx="84147" cy="84147"/>
            </a:xfrm>
            <a:prstGeom prst="ellipse">
              <a:avLst/>
            </a:prstGeom>
            <a:solidFill>
              <a:schemeClr val="accent1">
                <a:alpha val="100000"/>
              </a:schemeClr>
            </a:solidFill>
            <a:ln/>
          </p:spPr>
        </p:sp>
        <p:sp>
          <p:nvSpPr>
            <p:cNvPr name="AutoShape 23" id="23"/>
            <p:cNvSpPr/>
            <p:nvPr/>
          </p:nvSpPr>
          <p:spPr>
            <a:xfrm rot="0">
              <a:off x="575049" y="455517"/>
              <a:ext cx="78137" cy="78137"/>
            </a:xfrm>
            <a:prstGeom prst="ellipse">
              <a:avLst/>
            </a:prstGeom>
            <a:solidFill>
              <a:schemeClr val="accent1">
                <a:alpha val="80000"/>
              </a:schemeClr>
            </a:solidFill>
            <a:ln/>
          </p:spPr>
        </p:sp>
        <p:sp>
          <p:nvSpPr>
            <p:cNvPr name="AutoShape 24" id="24"/>
            <p:cNvSpPr/>
            <p:nvPr/>
          </p:nvSpPr>
          <p:spPr>
            <a:xfrm rot="0">
              <a:off x="689125" y="457233"/>
              <a:ext cx="74704" cy="74704"/>
            </a:xfrm>
            <a:prstGeom prst="ellipse">
              <a:avLst/>
            </a:prstGeom>
            <a:solidFill>
              <a:schemeClr val="accent1">
                <a:alpha val="60000"/>
              </a:schemeClr>
            </a:solidFill>
            <a:ln/>
          </p:spPr>
        </p:sp>
        <p:sp>
          <p:nvSpPr>
            <p:cNvPr name="AutoShape 25" id="25"/>
            <p:cNvSpPr/>
            <p:nvPr/>
          </p:nvSpPr>
          <p:spPr>
            <a:xfrm rot="0">
              <a:off x="799768" y="466203"/>
              <a:ext cx="69238" cy="69238"/>
            </a:xfrm>
            <a:prstGeom prst="ellipse">
              <a:avLst/>
            </a:prstGeom>
            <a:solidFill>
              <a:schemeClr val="accent1">
                <a:alpha val="40000"/>
              </a:schemeClr>
            </a:solidFill>
            <a:ln/>
          </p:spPr>
        </p:sp>
        <p:sp>
          <p:nvSpPr>
            <p:cNvPr name="AutoShape 26" id="26"/>
            <p:cNvSpPr/>
            <p:nvPr/>
          </p:nvSpPr>
          <p:spPr>
            <a:xfrm rot="0">
              <a:off x="904945" y="462070"/>
              <a:ext cx="65594" cy="65594"/>
            </a:xfrm>
            <a:prstGeom prst="ellipse">
              <a:avLst/>
            </a:prstGeom>
            <a:solidFill>
              <a:schemeClr val="accent1">
                <a:alpha val="20000"/>
              </a:schemeClr>
            </a:solidFill>
            <a:ln/>
          </p:spPr>
        </p:sp>
        <p:sp>
          <p:nvSpPr>
            <p:cNvPr name="AutoShape 27" id="27"/>
            <p:cNvSpPr/>
            <p:nvPr/>
          </p:nvSpPr>
          <p:spPr>
            <a:xfrm rot="0">
              <a:off x="454963" y="566715"/>
              <a:ext cx="84147" cy="84147"/>
            </a:xfrm>
            <a:prstGeom prst="ellipse">
              <a:avLst/>
            </a:prstGeom>
            <a:solidFill>
              <a:schemeClr val="accent1">
                <a:alpha val="100000"/>
              </a:schemeClr>
            </a:solidFill>
            <a:ln/>
          </p:spPr>
        </p:sp>
        <p:sp>
          <p:nvSpPr>
            <p:cNvPr name="AutoShape 28" id="28"/>
            <p:cNvSpPr/>
            <p:nvPr/>
          </p:nvSpPr>
          <p:spPr>
            <a:xfrm rot="0">
              <a:off x="575049" y="573291"/>
              <a:ext cx="78137" cy="78137"/>
            </a:xfrm>
            <a:prstGeom prst="ellipse">
              <a:avLst/>
            </a:prstGeom>
            <a:solidFill>
              <a:schemeClr val="accent1">
                <a:alpha val="80000"/>
              </a:schemeClr>
            </a:solidFill>
            <a:ln/>
          </p:spPr>
        </p:sp>
        <p:sp>
          <p:nvSpPr>
            <p:cNvPr name="AutoShape 29" id="29"/>
            <p:cNvSpPr/>
            <p:nvPr/>
          </p:nvSpPr>
          <p:spPr>
            <a:xfrm rot="0">
              <a:off x="689125" y="575007"/>
              <a:ext cx="74704" cy="74704"/>
            </a:xfrm>
            <a:prstGeom prst="ellipse">
              <a:avLst/>
            </a:prstGeom>
            <a:solidFill>
              <a:schemeClr val="accent1">
                <a:alpha val="60000"/>
              </a:schemeClr>
            </a:solidFill>
            <a:ln/>
          </p:spPr>
        </p:sp>
        <p:sp>
          <p:nvSpPr>
            <p:cNvPr name="AutoShape 30" id="30"/>
            <p:cNvSpPr/>
            <p:nvPr/>
          </p:nvSpPr>
          <p:spPr>
            <a:xfrm rot="0">
              <a:off x="799768" y="583977"/>
              <a:ext cx="69238" cy="69238"/>
            </a:xfrm>
            <a:prstGeom prst="ellipse">
              <a:avLst/>
            </a:prstGeom>
            <a:solidFill>
              <a:schemeClr val="accent1">
                <a:alpha val="40000"/>
              </a:schemeClr>
            </a:solidFill>
            <a:ln/>
          </p:spPr>
        </p:sp>
        <p:sp>
          <p:nvSpPr>
            <p:cNvPr name="AutoShape 31" id="31"/>
            <p:cNvSpPr/>
            <p:nvPr/>
          </p:nvSpPr>
          <p:spPr>
            <a:xfrm rot="0">
              <a:off x="904945" y="579844"/>
              <a:ext cx="65594" cy="65594"/>
            </a:xfrm>
            <a:prstGeom prst="ellipse">
              <a:avLst/>
            </a:prstGeom>
            <a:solidFill>
              <a:schemeClr val="accent1">
                <a:alpha val="20000"/>
              </a:schemeClr>
            </a:solidFill>
            <a:ln/>
          </p:spPr>
        </p:sp>
        <p:sp>
          <p:nvSpPr>
            <p:cNvPr name="AutoShape 32" id="32"/>
            <p:cNvSpPr/>
            <p:nvPr/>
          </p:nvSpPr>
          <p:spPr>
            <a:xfrm rot="0">
              <a:off x="454963" y="684489"/>
              <a:ext cx="84147" cy="84147"/>
            </a:xfrm>
            <a:prstGeom prst="ellipse">
              <a:avLst/>
            </a:prstGeom>
            <a:solidFill>
              <a:schemeClr val="accent1">
                <a:alpha val="100000"/>
              </a:schemeClr>
            </a:solidFill>
            <a:ln/>
          </p:spPr>
        </p:sp>
        <p:sp>
          <p:nvSpPr>
            <p:cNvPr name="AutoShape 33" id="33"/>
            <p:cNvSpPr/>
            <p:nvPr/>
          </p:nvSpPr>
          <p:spPr>
            <a:xfrm rot="0">
              <a:off x="575049" y="691064"/>
              <a:ext cx="78137" cy="78137"/>
            </a:xfrm>
            <a:prstGeom prst="ellipse">
              <a:avLst/>
            </a:prstGeom>
            <a:solidFill>
              <a:schemeClr val="accent1">
                <a:alpha val="80000"/>
              </a:schemeClr>
            </a:solidFill>
            <a:ln/>
          </p:spPr>
        </p:sp>
        <p:sp>
          <p:nvSpPr>
            <p:cNvPr name="AutoShape 34" id="34"/>
            <p:cNvSpPr/>
            <p:nvPr/>
          </p:nvSpPr>
          <p:spPr>
            <a:xfrm rot="0">
              <a:off x="689125" y="692781"/>
              <a:ext cx="74704" cy="74704"/>
            </a:xfrm>
            <a:prstGeom prst="ellipse">
              <a:avLst/>
            </a:prstGeom>
            <a:solidFill>
              <a:schemeClr val="accent1">
                <a:alpha val="60000"/>
              </a:schemeClr>
            </a:solidFill>
            <a:ln/>
          </p:spPr>
        </p:sp>
        <p:sp>
          <p:nvSpPr>
            <p:cNvPr name="AutoShape 35" id="35"/>
            <p:cNvSpPr/>
            <p:nvPr/>
          </p:nvSpPr>
          <p:spPr>
            <a:xfrm rot="0">
              <a:off x="799768" y="701751"/>
              <a:ext cx="69238" cy="69238"/>
            </a:xfrm>
            <a:prstGeom prst="ellipse">
              <a:avLst/>
            </a:prstGeom>
            <a:solidFill>
              <a:schemeClr val="accent1">
                <a:alpha val="40000"/>
              </a:schemeClr>
            </a:solidFill>
            <a:ln/>
          </p:spPr>
        </p:sp>
        <p:sp>
          <p:nvSpPr>
            <p:cNvPr name="AutoShape 36" id="36"/>
            <p:cNvSpPr/>
            <p:nvPr/>
          </p:nvSpPr>
          <p:spPr>
            <a:xfrm rot="0">
              <a:off x="904945" y="697618"/>
              <a:ext cx="65594" cy="65594"/>
            </a:xfrm>
            <a:prstGeom prst="ellipse">
              <a:avLst/>
            </a:prstGeom>
            <a:solidFill>
              <a:schemeClr val="accent1">
                <a:alpha val="20000"/>
              </a:schemeClr>
            </a:solidFill>
            <a:ln/>
          </p:spPr>
        </p:sp>
        <p:sp>
          <p:nvSpPr>
            <p:cNvPr name="TextBox 37" id="37"/>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法规政策遵循性确认</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763829" y="1414808"/>
            <a:ext cx="6734175" cy="885825"/>
          </a:xfrm>
          <a:prstGeom prst="rect">
            <a:avLst/>
          </a:prstGeom>
          <a:ln/>
        </p:spPr>
        <p:txBody>
          <a:bodyPr anchor="t" rtlCol="false" lIns="123825" rIns="57150" tIns="123825" bIns="123825" anchorCtr="false" vert="horz" wrap="square">
            <a:spAutoFit/>
          </a:bodyPr>
          <a:lstStyle/>
          <a:p>
            <a:pPr>
              <a:lnSpc>
                <a:spcPct val="174000"/>
              </a:lnSpc>
            </a:pPr>
            <a:r>
              <a:rPr lang="en-US" b="true" sz="2325">
                <a:solidFill>
                  <a:schemeClr val="accent1">
                    <a:alpha val="100000"/>
                  </a:schemeClr>
                </a:solidFill>
                <a:latin typeface="Microsoft Yahei"/>
                <a:ea typeface="Microsoft Yahei"/>
                <a:cs typeface="Microsoft Yahei"/>
              </a:rPr>
              <a:t>问题反馈与改进</a:t>
            </a:r>
          </a:p>
        </p:txBody>
      </p:sp>
      <p:sp>
        <p:nvSpPr>
          <p:cNvPr name="TextBox 3" id="3"/>
          <p:cNvSpPr txBox="true"/>
          <p:nvPr/>
        </p:nvSpPr>
        <p:spPr>
          <a:xfrm rot="0">
            <a:off x="763829" y="2093647"/>
            <a:ext cx="6734175" cy="1323975"/>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建立问题反馈机制，及时收集和处理系统应用过程中出现的问题，持续改进系统性能。</a:t>
            </a:r>
          </a:p>
        </p:txBody>
      </p:sp>
      <p:sp>
        <p:nvSpPr>
          <p:cNvPr name="TextBox 4" id="4"/>
          <p:cNvSpPr txBox="true"/>
          <p:nvPr/>
        </p:nvSpPr>
        <p:spPr>
          <a:xfrm rot="0">
            <a:off x="689593" y="3949139"/>
            <a:ext cx="6524625" cy="885825"/>
          </a:xfrm>
          <a:prstGeom prst="rect">
            <a:avLst/>
          </a:prstGeom>
          <a:ln/>
        </p:spPr>
        <p:txBody>
          <a:bodyPr anchor="t" rtlCol="false" lIns="123825" rIns="57150" tIns="123825" bIns="123825" anchorCtr="false" vert="horz" wrap="square">
            <a:spAutoFit/>
          </a:bodyPr>
          <a:lstStyle/>
          <a:p>
            <a:pPr>
              <a:lnSpc>
                <a:spcPct val="174000"/>
              </a:lnSpc>
            </a:pPr>
            <a:r>
              <a:rPr lang="en-US" b="true" sz="2325">
                <a:solidFill>
                  <a:schemeClr val="accent1">
                    <a:alpha val="100000"/>
                  </a:schemeClr>
                </a:solidFill>
                <a:latin typeface="Microsoft Yahei"/>
                <a:ea typeface="Microsoft Yahei"/>
                <a:cs typeface="Microsoft Yahei"/>
              </a:rPr>
              <a:t>技术升级与迭代</a:t>
            </a:r>
          </a:p>
        </p:txBody>
      </p:sp>
      <p:sp>
        <p:nvSpPr>
          <p:cNvPr name="TextBox 5" id="5"/>
          <p:cNvSpPr txBox="true"/>
          <p:nvPr/>
        </p:nvSpPr>
        <p:spPr>
          <a:xfrm rot="0">
            <a:off x="689593" y="4645945"/>
            <a:ext cx="6810375" cy="1323975"/>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关注新技术发展动态，及时将新技术应用于智能压杠指示系统中，提升系统技术水平和应用效果。</a:t>
            </a:r>
          </a:p>
        </p:txBody>
      </p:sp>
      <p:sp>
        <p:nvSpPr>
          <p:cNvPr name="AutoShape 6" id="6"/>
          <p:cNvSpPr/>
          <p:nvPr/>
        </p:nvSpPr>
        <p:spPr>
          <a:xfrm rot="0">
            <a:off x="884406" y="5955116"/>
            <a:ext cx="701468" cy="122998"/>
          </a:xfrm>
          <a:prstGeom prst="rect">
            <a:avLst/>
          </a:prstGeom>
          <a:solidFill>
            <a:schemeClr val="accent1">
              <a:alpha val="100000"/>
            </a:schemeClr>
          </a:solidFill>
          <a:ln/>
        </p:spPr>
      </p:sp>
      <p:sp>
        <p:nvSpPr>
          <p:cNvPr name="AutoShape 7" id="7"/>
          <p:cNvSpPr/>
          <p:nvPr/>
        </p:nvSpPr>
        <p:spPr>
          <a:xfrm rot="0">
            <a:off x="831494" y="5955116"/>
            <a:ext cx="122998" cy="122998"/>
          </a:xfrm>
          <a:prstGeom prst="ellipse">
            <a:avLst/>
          </a:prstGeom>
          <a:solidFill>
            <a:schemeClr val="accent1">
              <a:alpha val="100000"/>
            </a:schemeClr>
          </a:solidFill>
          <a:ln/>
        </p:spPr>
      </p:sp>
      <p:sp>
        <p:nvSpPr>
          <p:cNvPr name="AutoShape 8" id="8"/>
          <p:cNvSpPr/>
          <p:nvPr/>
        </p:nvSpPr>
        <p:spPr>
          <a:xfrm rot="0">
            <a:off x="1514246" y="5955116"/>
            <a:ext cx="122998" cy="122998"/>
          </a:xfrm>
          <a:prstGeom prst="ellipse">
            <a:avLst/>
          </a:prstGeom>
          <a:solidFill>
            <a:schemeClr val="accent1">
              <a:alpha val="100000"/>
            </a:schemeClr>
          </a:solidFill>
          <a:ln/>
        </p:spPr>
      </p:sp>
      <p:cxnSp>
        <p:nvCxnSpPr>
          <p:cNvPr name="Connector 9" id="9"/>
          <p:cNvCxnSpPr/>
          <p:nvPr/>
        </p:nvCxnSpPr>
        <p:spPr>
          <a:xfrm>
            <a:off x="1585874" y="6029346"/>
            <a:ext cx="6181975"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pic>
        <p:nvPicPr>
          <p:cNvPr name="Picture 10" id="10"/>
          <p:cNvPicPr>
            <a:picLocks noChangeAspect="true"/>
          </p:cNvPicPr>
          <p:nvPr/>
        </p:nvPicPr>
        <p:blipFill>
          <a:blip r:embed="rId3">
            <a:alphaModFix amt="100000"/>
          </a:blip>
          <a:srcRect l="0" r="0"/>
          <a:stretch>
            <a:fillRect/>
          </a:stretch>
        </p:blipFill>
        <p:spPr>
          <a:xfrm rot="0">
            <a:off x="7803289" y="1299241"/>
            <a:ext cx="3679824" cy="4906431"/>
          </a:xfrm>
          <a:prstGeom prst="rect">
            <a:avLst/>
          </a:prstGeom>
        </p:spPr>
      </p:pic>
      <p:sp>
        <p:nvSpPr>
          <p:cNvPr name="AutoShape 11" id="11"/>
          <p:cNvSpPr/>
          <p:nvPr/>
        </p:nvSpPr>
        <p:spPr>
          <a:xfrm rot="0">
            <a:off x="852680" y="3629459"/>
            <a:ext cx="701468" cy="122998"/>
          </a:xfrm>
          <a:prstGeom prst="rect">
            <a:avLst/>
          </a:prstGeom>
          <a:solidFill>
            <a:schemeClr val="accent1">
              <a:alpha val="100000"/>
            </a:schemeClr>
          </a:solidFill>
          <a:ln/>
        </p:spPr>
      </p:sp>
      <p:sp>
        <p:nvSpPr>
          <p:cNvPr name="AutoShape 12" id="12"/>
          <p:cNvSpPr/>
          <p:nvPr/>
        </p:nvSpPr>
        <p:spPr>
          <a:xfrm rot="0">
            <a:off x="799768" y="3629459"/>
            <a:ext cx="122998" cy="122998"/>
          </a:xfrm>
          <a:prstGeom prst="ellipse">
            <a:avLst/>
          </a:prstGeom>
          <a:solidFill>
            <a:schemeClr val="accent1">
              <a:alpha val="100000"/>
            </a:schemeClr>
          </a:solidFill>
          <a:ln/>
        </p:spPr>
      </p:sp>
      <p:sp>
        <p:nvSpPr>
          <p:cNvPr name="AutoShape 13" id="13"/>
          <p:cNvSpPr/>
          <p:nvPr/>
        </p:nvSpPr>
        <p:spPr>
          <a:xfrm rot="0">
            <a:off x="1482520" y="3629459"/>
            <a:ext cx="122998" cy="122998"/>
          </a:xfrm>
          <a:prstGeom prst="ellipse">
            <a:avLst/>
          </a:prstGeom>
          <a:solidFill>
            <a:schemeClr val="accent1">
              <a:alpha val="100000"/>
            </a:schemeClr>
          </a:solidFill>
          <a:ln/>
        </p:spPr>
      </p:sp>
      <p:cxnSp>
        <p:nvCxnSpPr>
          <p:cNvPr name="Connector 14" id="14"/>
          <p:cNvCxnSpPr/>
          <p:nvPr/>
        </p:nvCxnSpPr>
        <p:spPr>
          <a:xfrm>
            <a:off x="1554148" y="3703689"/>
            <a:ext cx="6181975" cy="0"/>
          </a:xfrm>
          <a:prstGeom prst="line">
            <a:avLst/>
          </a:prstGeom>
          <a:ln w="14288">
            <a:solidFill>
              <a:schemeClr val="accent1"/>
            </a:solidFill>
            <a:prstDash val="dash"/>
            <a:headEnd type="none"/>
            <a:tailEnd type="none"/>
          </a:ln>
        </p:spPr>
        <p:style>
          <a:lnRef idx="0">
            <a:schemeClr val="accent1"/>
          </a:lnRef>
          <a:fillRef idx="1">
            <a:schemeClr val="accent1"/>
          </a:fillRef>
          <a:effectRef idx="0">
            <a:schemeClr val="accent1"/>
          </a:effectRef>
          <a:fontRef idx="minor">
            <a:schemeClr val="lt1"/>
          </a:fontRef>
        </p:style>
      </p:cxnSp>
      <p:grpSp>
        <p:nvGrpSpPr>
          <p:cNvPr name="Group 15" id="15"/>
          <p:cNvGrpSpPr/>
          <p:nvPr/>
        </p:nvGrpSpPr>
        <p:grpSpPr>
          <a:xfrm rot="0">
            <a:off x="454963" y="93878"/>
            <a:ext cx="10641129" cy="914400"/>
            <a:chOff x="454963" y="93878"/>
            <a:chExt cx="10641129" cy="914400"/>
          </a:xfrm>
        </p:grpSpPr>
        <p:sp>
          <p:nvSpPr>
            <p:cNvPr name="AutoShape 16" id="16"/>
            <p:cNvSpPr/>
            <p:nvPr/>
          </p:nvSpPr>
          <p:spPr>
            <a:xfrm rot="0">
              <a:off x="454963" y="331168"/>
              <a:ext cx="84147" cy="84147"/>
            </a:xfrm>
            <a:prstGeom prst="ellipse">
              <a:avLst/>
            </a:prstGeom>
            <a:solidFill>
              <a:schemeClr val="accent1">
                <a:alpha val="100000"/>
              </a:schemeClr>
            </a:solidFill>
            <a:ln/>
          </p:spPr>
        </p:sp>
        <p:sp>
          <p:nvSpPr>
            <p:cNvPr name="AutoShape 17" id="17"/>
            <p:cNvSpPr/>
            <p:nvPr/>
          </p:nvSpPr>
          <p:spPr>
            <a:xfrm rot="0">
              <a:off x="575049" y="337743"/>
              <a:ext cx="78137" cy="78137"/>
            </a:xfrm>
            <a:prstGeom prst="ellipse">
              <a:avLst/>
            </a:prstGeom>
            <a:solidFill>
              <a:schemeClr val="accent1">
                <a:alpha val="80000"/>
              </a:schemeClr>
            </a:solidFill>
            <a:ln/>
          </p:spPr>
        </p:sp>
        <p:sp>
          <p:nvSpPr>
            <p:cNvPr name="AutoShape 18" id="18"/>
            <p:cNvSpPr/>
            <p:nvPr/>
          </p:nvSpPr>
          <p:spPr>
            <a:xfrm rot="0">
              <a:off x="689125" y="339460"/>
              <a:ext cx="74704" cy="74704"/>
            </a:xfrm>
            <a:prstGeom prst="ellipse">
              <a:avLst/>
            </a:prstGeom>
            <a:solidFill>
              <a:schemeClr val="accent1">
                <a:alpha val="60000"/>
              </a:schemeClr>
            </a:solidFill>
            <a:ln/>
          </p:spPr>
        </p:sp>
        <p:sp>
          <p:nvSpPr>
            <p:cNvPr name="AutoShape 19" id="19"/>
            <p:cNvSpPr/>
            <p:nvPr/>
          </p:nvSpPr>
          <p:spPr>
            <a:xfrm rot="0">
              <a:off x="799768" y="348430"/>
              <a:ext cx="69238" cy="69238"/>
            </a:xfrm>
            <a:prstGeom prst="ellipse">
              <a:avLst/>
            </a:prstGeom>
            <a:solidFill>
              <a:schemeClr val="accent1">
                <a:alpha val="40000"/>
              </a:schemeClr>
            </a:solidFill>
            <a:ln/>
          </p:spPr>
        </p:sp>
        <p:sp>
          <p:nvSpPr>
            <p:cNvPr name="AutoShape 20" id="20"/>
            <p:cNvSpPr/>
            <p:nvPr/>
          </p:nvSpPr>
          <p:spPr>
            <a:xfrm rot="0">
              <a:off x="904945" y="344297"/>
              <a:ext cx="65594" cy="65594"/>
            </a:xfrm>
            <a:prstGeom prst="ellipse">
              <a:avLst/>
            </a:prstGeom>
            <a:solidFill>
              <a:schemeClr val="accent1">
                <a:alpha val="20000"/>
              </a:schemeClr>
            </a:solidFill>
            <a:ln/>
          </p:spPr>
        </p:sp>
        <p:sp>
          <p:nvSpPr>
            <p:cNvPr name="AutoShape 21" id="21"/>
            <p:cNvSpPr/>
            <p:nvPr/>
          </p:nvSpPr>
          <p:spPr>
            <a:xfrm rot="0">
              <a:off x="454963" y="448942"/>
              <a:ext cx="84147" cy="84147"/>
            </a:xfrm>
            <a:prstGeom prst="ellipse">
              <a:avLst/>
            </a:prstGeom>
            <a:solidFill>
              <a:schemeClr val="accent1">
                <a:alpha val="100000"/>
              </a:schemeClr>
            </a:solidFill>
            <a:ln/>
          </p:spPr>
        </p:sp>
        <p:sp>
          <p:nvSpPr>
            <p:cNvPr name="AutoShape 22" id="22"/>
            <p:cNvSpPr/>
            <p:nvPr/>
          </p:nvSpPr>
          <p:spPr>
            <a:xfrm rot="0">
              <a:off x="575049" y="455517"/>
              <a:ext cx="78137" cy="78137"/>
            </a:xfrm>
            <a:prstGeom prst="ellipse">
              <a:avLst/>
            </a:prstGeom>
            <a:solidFill>
              <a:schemeClr val="accent1">
                <a:alpha val="80000"/>
              </a:schemeClr>
            </a:solidFill>
            <a:ln/>
          </p:spPr>
        </p:sp>
        <p:sp>
          <p:nvSpPr>
            <p:cNvPr name="AutoShape 23" id="23"/>
            <p:cNvSpPr/>
            <p:nvPr/>
          </p:nvSpPr>
          <p:spPr>
            <a:xfrm rot="0">
              <a:off x="689125" y="457233"/>
              <a:ext cx="74704" cy="74704"/>
            </a:xfrm>
            <a:prstGeom prst="ellipse">
              <a:avLst/>
            </a:prstGeom>
            <a:solidFill>
              <a:schemeClr val="accent1">
                <a:alpha val="60000"/>
              </a:schemeClr>
            </a:solidFill>
            <a:ln/>
          </p:spPr>
        </p:sp>
        <p:sp>
          <p:nvSpPr>
            <p:cNvPr name="AutoShape 24" id="24"/>
            <p:cNvSpPr/>
            <p:nvPr/>
          </p:nvSpPr>
          <p:spPr>
            <a:xfrm rot="0">
              <a:off x="799768" y="466203"/>
              <a:ext cx="69238" cy="69238"/>
            </a:xfrm>
            <a:prstGeom prst="ellipse">
              <a:avLst/>
            </a:prstGeom>
            <a:solidFill>
              <a:schemeClr val="accent1">
                <a:alpha val="40000"/>
              </a:schemeClr>
            </a:solidFill>
            <a:ln/>
          </p:spPr>
        </p:sp>
        <p:sp>
          <p:nvSpPr>
            <p:cNvPr name="AutoShape 25" id="25"/>
            <p:cNvSpPr/>
            <p:nvPr/>
          </p:nvSpPr>
          <p:spPr>
            <a:xfrm rot="0">
              <a:off x="904945" y="462070"/>
              <a:ext cx="65594" cy="65594"/>
            </a:xfrm>
            <a:prstGeom prst="ellipse">
              <a:avLst/>
            </a:prstGeom>
            <a:solidFill>
              <a:schemeClr val="accent1">
                <a:alpha val="20000"/>
              </a:schemeClr>
            </a:solidFill>
            <a:ln/>
          </p:spPr>
        </p:sp>
        <p:sp>
          <p:nvSpPr>
            <p:cNvPr name="AutoShape 26" id="26"/>
            <p:cNvSpPr/>
            <p:nvPr/>
          </p:nvSpPr>
          <p:spPr>
            <a:xfrm rot="0">
              <a:off x="454963" y="566715"/>
              <a:ext cx="84147" cy="84147"/>
            </a:xfrm>
            <a:prstGeom prst="ellipse">
              <a:avLst/>
            </a:prstGeom>
            <a:solidFill>
              <a:schemeClr val="accent1">
                <a:alpha val="100000"/>
              </a:schemeClr>
            </a:solidFill>
            <a:ln/>
          </p:spPr>
        </p:sp>
        <p:sp>
          <p:nvSpPr>
            <p:cNvPr name="AutoShape 27" id="27"/>
            <p:cNvSpPr/>
            <p:nvPr/>
          </p:nvSpPr>
          <p:spPr>
            <a:xfrm rot="0">
              <a:off x="575049" y="573291"/>
              <a:ext cx="78137" cy="78137"/>
            </a:xfrm>
            <a:prstGeom prst="ellipse">
              <a:avLst/>
            </a:prstGeom>
            <a:solidFill>
              <a:schemeClr val="accent1">
                <a:alpha val="80000"/>
              </a:schemeClr>
            </a:solidFill>
            <a:ln/>
          </p:spPr>
        </p:sp>
        <p:sp>
          <p:nvSpPr>
            <p:cNvPr name="AutoShape 28" id="28"/>
            <p:cNvSpPr/>
            <p:nvPr/>
          </p:nvSpPr>
          <p:spPr>
            <a:xfrm rot="0">
              <a:off x="689125" y="575007"/>
              <a:ext cx="74704" cy="74704"/>
            </a:xfrm>
            <a:prstGeom prst="ellipse">
              <a:avLst/>
            </a:prstGeom>
            <a:solidFill>
              <a:schemeClr val="accent1">
                <a:alpha val="60000"/>
              </a:schemeClr>
            </a:solidFill>
            <a:ln/>
          </p:spPr>
        </p:sp>
        <p:sp>
          <p:nvSpPr>
            <p:cNvPr name="AutoShape 29" id="29"/>
            <p:cNvSpPr/>
            <p:nvPr/>
          </p:nvSpPr>
          <p:spPr>
            <a:xfrm rot="0">
              <a:off x="799768" y="583977"/>
              <a:ext cx="69238" cy="69238"/>
            </a:xfrm>
            <a:prstGeom prst="ellipse">
              <a:avLst/>
            </a:prstGeom>
            <a:solidFill>
              <a:schemeClr val="accent1">
                <a:alpha val="40000"/>
              </a:schemeClr>
            </a:solidFill>
            <a:ln/>
          </p:spPr>
        </p:sp>
        <p:sp>
          <p:nvSpPr>
            <p:cNvPr name="AutoShape 30" id="30"/>
            <p:cNvSpPr/>
            <p:nvPr/>
          </p:nvSpPr>
          <p:spPr>
            <a:xfrm rot="0">
              <a:off x="904945" y="579844"/>
              <a:ext cx="65594" cy="65594"/>
            </a:xfrm>
            <a:prstGeom prst="ellipse">
              <a:avLst/>
            </a:prstGeom>
            <a:solidFill>
              <a:schemeClr val="accent1">
                <a:alpha val="20000"/>
              </a:schemeClr>
            </a:solidFill>
            <a:ln/>
          </p:spPr>
        </p:sp>
        <p:sp>
          <p:nvSpPr>
            <p:cNvPr name="AutoShape 31" id="31"/>
            <p:cNvSpPr/>
            <p:nvPr/>
          </p:nvSpPr>
          <p:spPr>
            <a:xfrm rot="0">
              <a:off x="454963" y="684489"/>
              <a:ext cx="84147" cy="84147"/>
            </a:xfrm>
            <a:prstGeom prst="ellipse">
              <a:avLst/>
            </a:prstGeom>
            <a:solidFill>
              <a:schemeClr val="accent1">
                <a:alpha val="100000"/>
              </a:schemeClr>
            </a:solidFill>
            <a:ln/>
          </p:spPr>
        </p:sp>
        <p:sp>
          <p:nvSpPr>
            <p:cNvPr name="AutoShape 32" id="32"/>
            <p:cNvSpPr/>
            <p:nvPr/>
          </p:nvSpPr>
          <p:spPr>
            <a:xfrm rot="0">
              <a:off x="575049" y="691064"/>
              <a:ext cx="78137" cy="78137"/>
            </a:xfrm>
            <a:prstGeom prst="ellipse">
              <a:avLst/>
            </a:prstGeom>
            <a:solidFill>
              <a:schemeClr val="accent1">
                <a:alpha val="80000"/>
              </a:schemeClr>
            </a:solidFill>
            <a:ln/>
          </p:spPr>
        </p:sp>
        <p:sp>
          <p:nvSpPr>
            <p:cNvPr name="AutoShape 33" id="33"/>
            <p:cNvSpPr/>
            <p:nvPr/>
          </p:nvSpPr>
          <p:spPr>
            <a:xfrm rot="0">
              <a:off x="689125" y="692781"/>
              <a:ext cx="74704" cy="74704"/>
            </a:xfrm>
            <a:prstGeom prst="ellipse">
              <a:avLst/>
            </a:prstGeom>
            <a:solidFill>
              <a:schemeClr val="accent1">
                <a:alpha val="60000"/>
              </a:schemeClr>
            </a:solidFill>
            <a:ln/>
          </p:spPr>
        </p:sp>
        <p:sp>
          <p:nvSpPr>
            <p:cNvPr name="AutoShape 34" id="34"/>
            <p:cNvSpPr/>
            <p:nvPr/>
          </p:nvSpPr>
          <p:spPr>
            <a:xfrm rot="0">
              <a:off x="799768" y="701751"/>
              <a:ext cx="69238" cy="69238"/>
            </a:xfrm>
            <a:prstGeom prst="ellipse">
              <a:avLst/>
            </a:prstGeom>
            <a:solidFill>
              <a:schemeClr val="accent1">
                <a:alpha val="40000"/>
              </a:schemeClr>
            </a:solidFill>
            <a:ln/>
          </p:spPr>
        </p:sp>
        <p:sp>
          <p:nvSpPr>
            <p:cNvPr name="AutoShape 35" id="35"/>
            <p:cNvSpPr/>
            <p:nvPr/>
          </p:nvSpPr>
          <p:spPr>
            <a:xfrm rot="0">
              <a:off x="904945" y="697618"/>
              <a:ext cx="65594" cy="65594"/>
            </a:xfrm>
            <a:prstGeom prst="ellipse">
              <a:avLst/>
            </a:prstGeom>
            <a:solidFill>
              <a:schemeClr val="accent1">
                <a:alpha val="20000"/>
              </a:schemeClr>
            </a:solidFill>
            <a:ln/>
          </p:spPr>
        </p:sp>
        <p:sp>
          <p:nvSpPr>
            <p:cNvPr name="TextBox 36" id="36"/>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持续改进计划</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34669" y="3368650"/>
            <a:ext cx="9122662" cy="1580007"/>
          </a:xfrm>
          <a:prstGeom prst="rect">
            <a:avLst/>
          </a:prstGeom>
          <a:ln/>
        </p:spPr>
        <p:txBody>
          <a:bodyPr anchor="t" rtlCol="false" lIns="114300" rIns="114300" tIns="57150" bIns="57150" anchorCtr="false" vert="horz" wrap="square">
            <a:spAutoFit/>
          </a:bodyPr>
          <a:lstStyle/>
          <a:p>
            <a:pPr algn="ctr">
              <a:lnSpc>
                <a:spcPct val="120000"/>
              </a:lnSpc>
            </a:pPr>
            <a:r>
              <a:rPr lang="en-US" b="true" sz="3825">
                <a:solidFill>
                  <a:schemeClr val="accent1">
                    <a:alpha val="100000"/>
                  </a:schemeClr>
                </a:solidFill>
                <a:latin typeface="Microsoft Yahei"/>
                <a:ea typeface="Microsoft Yahei"/>
                <a:cs typeface="Microsoft Yahei"/>
              </a:rPr>
              <a:t>总结与展望</a:t>
            </a:r>
          </a:p>
        </p:txBody>
      </p:sp>
      <p:sp>
        <p:nvSpPr>
          <p:cNvPr name="AutoShape 3" id="3"/>
          <p:cNvSpPr/>
          <p:nvPr/>
        </p:nvSpPr>
        <p:spPr>
          <a:xfrm rot="0">
            <a:off x="530711" y="774551"/>
            <a:ext cx="493417" cy="493417"/>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AutoShape 4" id="4"/>
          <p:cNvSpPr/>
          <p:nvPr/>
        </p:nvSpPr>
        <p:spPr>
          <a:xfrm rot="0">
            <a:off x="10591670" y="5593080"/>
            <a:ext cx="689835" cy="689835"/>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TextBox 5" id="5"/>
          <p:cNvSpPr txBox="true"/>
          <p:nvPr/>
        </p:nvSpPr>
        <p:spPr>
          <a:xfrm rot="0">
            <a:off x="4957538" y="1814132"/>
            <a:ext cx="2276924" cy="336499"/>
          </a:xfrm>
          <a:prstGeom prst="rect">
            <a:avLst/>
          </a:prstGeom>
          <a:ln/>
        </p:spPr>
        <p:txBody>
          <a:bodyPr anchor="t" rtlCol="false" lIns="114300" rIns="114300" tIns="57150" bIns="57150" anchorCtr="false" vert="horz" wrap="square">
            <a:spAutoFit/>
          </a:bodyPr>
          <a:lstStyle/>
          <a:p>
            <a:pPr algn="ctr">
              <a:lnSpc>
                <a:spcPct val="77000"/>
              </a:lnSpc>
              <a:spcBef>
                <a:spcPts val="450"/>
              </a:spcBef>
            </a:pPr>
            <a:r>
              <a:rPr lang="en-US" b="true" sz="1500">
                <a:solidFill>
                  <a:schemeClr val="accent1">
                    <a:lumMod val="60000"/>
                    <a:lumOff val="40000"/>
                    <a:alpha val="100000"/>
                  </a:schemeClr>
                </a:solidFill>
                <a:latin typeface="Microsoft Yahei"/>
                <a:ea typeface="Microsoft Yahei"/>
                <a:cs typeface="Microsoft Yahei"/>
              </a:rPr>
              <a:t>CATALOGUE</a:t>
            </a:r>
          </a:p>
        </p:txBody>
      </p:sp>
      <p:sp>
        <p:nvSpPr>
          <p:cNvPr name="TextBox 6" id="6"/>
          <p:cNvSpPr txBox="true"/>
          <p:nvPr/>
        </p:nvSpPr>
        <p:spPr>
          <a:xfrm rot="0">
            <a:off x="2710445" y="331660"/>
            <a:ext cx="6771110" cy="1482471"/>
          </a:xfrm>
          <a:prstGeom prst="rect">
            <a:avLst/>
          </a:prstGeom>
          <a:ln/>
        </p:spPr>
        <p:txBody>
          <a:bodyPr anchor="t" rtlCol="false" lIns="114300" rIns="114300" tIns="57150" bIns="57150" anchorCtr="false" vert="horz" wrap="square">
            <a:spAutoFit/>
          </a:bodyPr>
          <a:lstStyle/>
          <a:p>
            <a:pPr algn="ctr">
              <a:lnSpc>
                <a:spcPct val="90000"/>
              </a:lnSpc>
            </a:pPr>
            <a:r>
              <a:rPr lang="en-US" b="true" sz="7650">
                <a:solidFill>
                  <a:srgbClr val="FFFFFF">
                    <a:alpha val="100000"/>
                  </a:srgbClr>
                </a:solidFill>
                <a:latin typeface="Microsoft Yahei"/>
                <a:ea typeface="Microsoft Yahei"/>
                <a:cs typeface="Microsoft Yahei"/>
              </a:rPr>
              <a:t>07</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00000"/>
          </a:blip>
          <a:srcRect l="32458" r="32458" t="0" b="0"/>
          <a:stretch>
            <a:fillRect/>
          </a:stretch>
        </p:blipFill>
        <p:spPr>
          <a:xfrm rot="0">
            <a:off x="7092557" y="1559288"/>
            <a:ext cx="4492828" cy="4492828"/>
          </a:xfrm>
          <a:prstGeom prst="roundRect">
            <a:avLst/>
          </a:prstGeom>
        </p:spPr>
      </p:pic>
      <p:sp>
        <p:nvSpPr>
          <p:cNvPr name="Freeform 3" id="3"/>
          <p:cNvSpPr/>
          <p:nvPr/>
        </p:nvSpPr>
        <p:spPr>
          <a:xfrm rot="0">
            <a:off x="539110" y="1488377"/>
            <a:ext cx="1511760" cy="1373901"/>
          </a:xfrm>
          <a:custGeom>
            <a:avLst/>
            <a:gdLst/>
            <a:ahLst/>
            <a:cxnLst/>
            <a:rect r="r" b="b" t="t" l="l"/>
            <a:pathLst>
              <a:path h="1073360" w="1181062">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a:ln/>
        </p:spPr>
      </p:sp>
      <p:sp>
        <p:nvSpPr>
          <p:cNvPr name="TextBox 4" id="4"/>
          <p:cNvSpPr txBox="true"/>
          <p:nvPr/>
        </p:nvSpPr>
        <p:spPr>
          <a:xfrm rot="0">
            <a:off x="739477" y="1370655"/>
            <a:ext cx="1111026" cy="1615440"/>
          </a:xfrm>
          <a:prstGeom prst="rect">
            <a:avLst/>
          </a:prstGeom>
          <a:ln/>
        </p:spPr>
        <p:txBody>
          <a:bodyPr anchor="t" rtlCol="false" lIns="123825" rIns="57150" tIns="123825" bIns="123825" anchorCtr="false" vert="horz" wrap="square">
            <a:spAutoFit/>
          </a:bodyPr>
          <a:lstStyle/>
          <a:p>
            <a:pPr algn="ctr">
              <a:lnSpc>
                <a:spcPct val="150000"/>
              </a:lnSpc>
            </a:pPr>
            <a:r>
              <a:rPr lang="en-US" b="true" sz="5775">
                <a:solidFill>
                  <a:srgbClr val="FFFFFF">
                    <a:alpha val="100000"/>
                  </a:srgbClr>
                </a:solidFill>
                <a:latin typeface="Microsoft Yahei"/>
                <a:ea typeface="Microsoft Yahei"/>
                <a:cs typeface="Microsoft Yahei"/>
              </a:rPr>
              <a:t>1</a:t>
            </a:r>
          </a:p>
        </p:txBody>
      </p:sp>
      <p:sp>
        <p:nvSpPr>
          <p:cNvPr name="Freeform 5" id="5"/>
          <p:cNvSpPr/>
          <p:nvPr/>
        </p:nvSpPr>
        <p:spPr>
          <a:xfrm rot="0">
            <a:off x="539110" y="3205847"/>
            <a:ext cx="1511760" cy="1373901"/>
          </a:xfrm>
          <a:custGeom>
            <a:avLst/>
            <a:gdLst/>
            <a:ahLst/>
            <a:cxnLst/>
            <a:rect r="r" b="b" t="t" l="l"/>
            <a:pathLst>
              <a:path h="1073360" w="1181062">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a:ln/>
        </p:spPr>
      </p:sp>
      <p:sp>
        <p:nvSpPr>
          <p:cNvPr name="TextBox 6" id="6"/>
          <p:cNvSpPr txBox="true"/>
          <p:nvPr/>
        </p:nvSpPr>
        <p:spPr>
          <a:xfrm rot="0">
            <a:off x="739477" y="3088125"/>
            <a:ext cx="1111026" cy="1615440"/>
          </a:xfrm>
          <a:prstGeom prst="rect">
            <a:avLst/>
          </a:prstGeom>
          <a:ln/>
        </p:spPr>
        <p:txBody>
          <a:bodyPr anchor="t" rtlCol="false" lIns="123825" rIns="57150" tIns="123825" bIns="123825" anchorCtr="false" vert="horz" wrap="square">
            <a:spAutoFit/>
          </a:bodyPr>
          <a:lstStyle/>
          <a:p>
            <a:pPr algn="ctr">
              <a:lnSpc>
                <a:spcPct val="150000"/>
              </a:lnSpc>
            </a:pPr>
            <a:r>
              <a:rPr lang="en-US" b="true" sz="5775">
                <a:solidFill>
                  <a:srgbClr val="FFFFFF">
                    <a:alpha val="100000"/>
                  </a:srgbClr>
                </a:solidFill>
                <a:latin typeface="Microsoft Yahei"/>
                <a:ea typeface="Microsoft Yahei"/>
                <a:cs typeface="Microsoft Yahei"/>
              </a:rPr>
              <a:t>2</a:t>
            </a:r>
          </a:p>
        </p:txBody>
      </p:sp>
      <p:sp>
        <p:nvSpPr>
          <p:cNvPr name="Freeform 7" id="7"/>
          <p:cNvSpPr/>
          <p:nvPr/>
        </p:nvSpPr>
        <p:spPr>
          <a:xfrm rot="0">
            <a:off x="539110" y="4984278"/>
            <a:ext cx="1511760" cy="1373901"/>
          </a:xfrm>
          <a:custGeom>
            <a:avLst/>
            <a:gdLst/>
            <a:ahLst/>
            <a:cxnLst/>
            <a:rect r="r" b="b" t="t" l="l"/>
            <a:pathLst>
              <a:path h="1073360" w="1181062">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a:ln/>
        </p:spPr>
      </p:sp>
      <p:sp>
        <p:nvSpPr>
          <p:cNvPr name="TextBox 8" id="8"/>
          <p:cNvSpPr txBox="true"/>
          <p:nvPr/>
        </p:nvSpPr>
        <p:spPr>
          <a:xfrm rot="0">
            <a:off x="739477" y="4866556"/>
            <a:ext cx="1111026" cy="1615440"/>
          </a:xfrm>
          <a:prstGeom prst="rect">
            <a:avLst/>
          </a:prstGeom>
          <a:ln/>
        </p:spPr>
        <p:txBody>
          <a:bodyPr anchor="t" rtlCol="false" lIns="123825" rIns="57150" tIns="123825" bIns="123825" anchorCtr="false" vert="horz" wrap="square">
            <a:spAutoFit/>
          </a:bodyPr>
          <a:lstStyle/>
          <a:p>
            <a:pPr algn="ctr">
              <a:lnSpc>
                <a:spcPct val="150000"/>
              </a:lnSpc>
            </a:pPr>
            <a:r>
              <a:rPr lang="en-US" b="true" sz="5775">
                <a:solidFill>
                  <a:srgbClr val="FFFFFF">
                    <a:alpha val="100000"/>
                  </a:srgbClr>
                </a:solidFill>
                <a:latin typeface="Microsoft Yahei"/>
                <a:ea typeface="Microsoft Yahei"/>
                <a:cs typeface="Microsoft Yahei"/>
              </a:rPr>
              <a:t>3</a:t>
            </a:r>
          </a:p>
        </p:txBody>
      </p:sp>
      <p:sp>
        <p:nvSpPr>
          <p:cNvPr name="TextBox 9" id="9"/>
          <p:cNvSpPr txBox="true"/>
          <p:nvPr/>
        </p:nvSpPr>
        <p:spPr>
          <a:xfrm rot="0">
            <a:off x="2248535" y="1715158"/>
            <a:ext cx="4235703" cy="134112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通过引入先进的传感器技术和算法，实现了对过山车压杠状态的实时监测和智能指示。</a:t>
            </a:r>
          </a:p>
        </p:txBody>
      </p:sp>
      <p:sp>
        <p:nvSpPr>
          <p:cNvPr name="TextBox 10" id="10"/>
          <p:cNvSpPr txBox="true"/>
          <p:nvPr/>
        </p:nvSpPr>
        <p:spPr>
          <a:xfrm rot="0">
            <a:off x="2248535" y="1250513"/>
            <a:ext cx="4219575" cy="62865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成功研发智能压杠指示系统</a:t>
            </a:r>
          </a:p>
        </p:txBody>
      </p:sp>
      <p:sp>
        <p:nvSpPr>
          <p:cNvPr name="TextBox 11" id="11"/>
          <p:cNvSpPr txBox="true"/>
          <p:nvPr/>
        </p:nvSpPr>
        <p:spPr>
          <a:xfrm rot="0">
            <a:off x="2248535" y="3368732"/>
            <a:ext cx="4235703" cy="134112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该系统有效避免了因压杠操作不当导致的安全隐患，大幅提升了游客在过山车项目中的安全体验。</a:t>
            </a:r>
          </a:p>
        </p:txBody>
      </p:sp>
      <p:sp>
        <p:nvSpPr>
          <p:cNvPr name="TextBox 12" id="12"/>
          <p:cNvSpPr txBox="true"/>
          <p:nvPr/>
        </p:nvSpPr>
        <p:spPr>
          <a:xfrm rot="0">
            <a:off x="2248535" y="2928472"/>
            <a:ext cx="4219575" cy="62865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提升游客安全体验</a:t>
            </a:r>
          </a:p>
        </p:txBody>
      </p:sp>
      <p:sp>
        <p:nvSpPr>
          <p:cNvPr name="TextBox 13" id="13"/>
          <p:cNvSpPr txBox="true"/>
          <p:nvPr/>
        </p:nvSpPr>
        <p:spPr>
          <a:xfrm rot="0">
            <a:off x="2248535" y="5134585"/>
            <a:ext cx="4235703" cy="134112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结合迪士尼乐园的独特文化和需求，对系统进行定制化开发，实现了与乐园其他设施的互联互通。</a:t>
            </a:r>
          </a:p>
        </p:txBody>
      </p:sp>
      <p:sp>
        <p:nvSpPr>
          <p:cNvPr name="TextBox 14" id="14"/>
          <p:cNvSpPr txBox="true"/>
          <p:nvPr/>
        </p:nvSpPr>
        <p:spPr>
          <a:xfrm rot="0">
            <a:off x="2248535" y="4694325"/>
            <a:ext cx="4219575" cy="62865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实现与迪士尼乐园的深度融合</a:t>
            </a:r>
          </a:p>
        </p:txBody>
      </p:sp>
      <p:grpSp>
        <p:nvGrpSpPr>
          <p:cNvPr name="Group 15" id="15"/>
          <p:cNvGrpSpPr/>
          <p:nvPr/>
        </p:nvGrpSpPr>
        <p:grpSpPr>
          <a:xfrm rot="0">
            <a:off x="454963" y="93878"/>
            <a:ext cx="10641129" cy="914400"/>
            <a:chOff x="454963" y="93878"/>
            <a:chExt cx="10641129" cy="914400"/>
          </a:xfrm>
        </p:grpSpPr>
        <p:sp>
          <p:nvSpPr>
            <p:cNvPr name="AutoShape 16" id="16"/>
            <p:cNvSpPr/>
            <p:nvPr/>
          </p:nvSpPr>
          <p:spPr>
            <a:xfrm rot="0">
              <a:off x="454963" y="331168"/>
              <a:ext cx="84147" cy="84147"/>
            </a:xfrm>
            <a:prstGeom prst="ellipse">
              <a:avLst/>
            </a:prstGeom>
            <a:solidFill>
              <a:schemeClr val="accent1">
                <a:alpha val="100000"/>
              </a:schemeClr>
            </a:solidFill>
            <a:ln/>
          </p:spPr>
        </p:sp>
        <p:sp>
          <p:nvSpPr>
            <p:cNvPr name="AutoShape 17" id="17"/>
            <p:cNvSpPr/>
            <p:nvPr/>
          </p:nvSpPr>
          <p:spPr>
            <a:xfrm rot="0">
              <a:off x="575049" y="337743"/>
              <a:ext cx="78137" cy="78137"/>
            </a:xfrm>
            <a:prstGeom prst="ellipse">
              <a:avLst/>
            </a:prstGeom>
            <a:solidFill>
              <a:schemeClr val="accent1">
                <a:alpha val="80000"/>
              </a:schemeClr>
            </a:solidFill>
            <a:ln/>
          </p:spPr>
        </p:sp>
        <p:sp>
          <p:nvSpPr>
            <p:cNvPr name="AutoShape 18" id="18"/>
            <p:cNvSpPr/>
            <p:nvPr/>
          </p:nvSpPr>
          <p:spPr>
            <a:xfrm rot="0">
              <a:off x="689125" y="339460"/>
              <a:ext cx="74704" cy="74704"/>
            </a:xfrm>
            <a:prstGeom prst="ellipse">
              <a:avLst/>
            </a:prstGeom>
            <a:solidFill>
              <a:schemeClr val="accent1">
                <a:alpha val="60000"/>
              </a:schemeClr>
            </a:solidFill>
            <a:ln/>
          </p:spPr>
        </p:sp>
        <p:sp>
          <p:nvSpPr>
            <p:cNvPr name="AutoShape 19" id="19"/>
            <p:cNvSpPr/>
            <p:nvPr/>
          </p:nvSpPr>
          <p:spPr>
            <a:xfrm rot="0">
              <a:off x="799768" y="348430"/>
              <a:ext cx="69238" cy="69238"/>
            </a:xfrm>
            <a:prstGeom prst="ellipse">
              <a:avLst/>
            </a:prstGeom>
            <a:solidFill>
              <a:schemeClr val="accent1">
                <a:alpha val="40000"/>
              </a:schemeClr>
            </a:solidFill>
            <a:ln/>
          </p:spPr>
        </p:sp>
        <p:sp>
          <p:nvSpPr>
            <p:cNvPr name="AutoShape 20" id="20"/>
            <p:cNvSpPr/>
            <p:nvPr/>
          </p:nvSpPr>
          <p:spPr>
            <a:xfrm rot="0">
              <a:off x="904945" y="344297"/>
              <a:ext cx="65594" cy="65594"/>
            </a:xfrm>
            <a:prstGeom prst="ellipse">
              <a:avLst/>
            </a:prstGeom>
            <a:solidFill>
              <a:schemeClr val="accent1">
                <a:alpha val="20000"/>
              </a:schemeClr>
            </a:solidFill>
            <a:ln/>
          </p:spPr>
        </p:sp>
        <p:sp>
          <p:nvSpPr>
            <p:cNvPr name="AutoShape 21" id="21"/>
            <p:cNvSpPr/>
            <p:nvPr/>
          </p:nvSpPr>
          <p:spPr>
            <a:xfrm rot="0">
              <a:off x="454963" y="448942"/>
              <a:ext cx="84147" cy="84147"/>
            </a:xfrm>
            <a:prstGeom prst="ellipse">
              <a:avLst/>
            </a:prstGeom>
            <a:solidFill>
              <a:schemeClr val="accent1">
                <a:alpha val="100000"/>
              </a:schemeClr>
            </a:solidFill>
            <a:ln/>
          </p:spPr>
        </p:sp>
        <p:sp>
          <p:nvSpPr>
            <p:cNvPr name="AutoShape 22" id="22"/>
            <p:cNvSpPr/>
            <p:nvPr/>
          </p:nvSpPr>
          <p:spPr>
            <a:xfrm rot="0">
              <a:off x="575049" y="455517"/>
              <a:ext cx="78137" cy="78137"/>
            </a:xfrm>
            <a:prstGeom prst="ellipse">
              <a:avLst/>
            </a:prstGeom>
            <a:solidFill>
              <a:schemeClr val="accent1">
                <a:alpha val="80000"/>
              </a:schemeClr>
            </a:solidFill>
            <a:ln/>
          </p:spPr>
        </p:sp>
        <p:sp>
          <p:nvSpPr>
            <p:cNvPr name="AutoShape 23" id="23"/>
            <p:cNvSpPr/>
            <p:nvPr/>
          </p:nvSpPr>
          <p:spPr>
            <a:xfrm rot="0">
              <a:off x="689125" y="457233"/>
              <a:ext cx="74704" cy="74704"/>
            </a:xfrm>
            <a:prstGeom prst="ellipse">
              <a:avLst/>
            </a:prstGeom>
            <a:solidFill>
              <a:schemeClr val="accent1">
                <a:alpha val="60000"/>
              </a:schemeClr>
            </a:solidFill>
            <a:ln/>
          </p:spPr>
        </p:sp>
        <p:sp>
          <p:nvSpPr>
            <p:cNvPr name="AutoShape 24" id="24"/>
            <p:cNvSpPr/>
            <p:nvPr/>
          </p:nvSpPr>
          <p:spPr>
            <a:xfrm rot="0">
              <a:off x="799768" y="466203"/>
              <a:ext cx="69238" cy="69238"/>
            </a:xfrm>
            <a:prstGeom prst="ellipse">
              <a:avLst/>
            </a:prstGeom>
            <a:solidFill>
              <a:schemeClr val="accent1">
                <a:alpha val="40000"/>
              </a:schemeClr>
            </a:solidFill>
            <a:ln/>
          </p:spPr>
        </p:sp>
        <p:sp>
          <p:nvSpPr>
            <p:cNvPr name="AutoShape 25" id="25"/>
            <p:cNvSpPr/>
            <p:nvPr/>
          </p:nvSpPr>
          <p:spPr>
            <a:xfrm rot="0">
              <a:off x="904945" y="462070"/>
              <a:ext cx="65594" cy="65594"/>
            </a:xfrm>
            <a:prstGeom prst="ellipse">
              <a:avLst/>
            </a:prstGeom>
            <a:solidFill>
              <a:schemeClr val="accent1">
                <a:alpha val="20000"/>
              </a:schemeClr>
            </a:solidFill>
            <a:ln/>
          </p:spPr>
        </p:sp>
        <p:sp>
          <p:nvSpPr>
            <p:cNvPr name="AutoShape 26" id="26"/>
            <p:cNvSpPr/>
            <p:nvPr/>
          </p:nvSpPr>
          <p:spPr>
            <a:xfrm rot="0">
              <a:off x="454963" y="566715"/>
              <a:ext cx="84147" cy="84147"/>
            </a:xfrm>
            <a:prstGeom prst="ellipse">
              <a:avLst/>
            </a:prstGeom>
            <a:solidFill>
              <a:schemeClr val="accent1">
                <a:alpha val="100000"/>
              </a:schemeClr>
            </a:solidFill>
            <a:ln/>
          </p:spPr>
        </p:sp>
        <p:sp>
          <p:nvSpPr>
            <p:cNvPr name="AutoShape 27" id="27"/>
            <p:cNvSpPr/>
            <p:nvPr/>
          </p:nvSpPr>
          <p:spPr>
            <a:xfrm rot="0">
              <a:off x="575049" y="573291"/>
              <a:ext cx="78137" cy="78137"/>
            </a:xfrm>
            <a:prstGeom prst="ellipse">
              <a:avLst/>
            </a:prstGeom>
            <a:solidFill>
              <a:schemeClr val="accent1">
                <a:alpha val="80000"/>
              </a:schemeClr>
            </a:solidFill>
            <a:ln/>
          </p:spPr>
        </p:sp>
        <p:sp>
          <p:nvSpPr>
            <p:cNvPr name="AutoShape 28" id="28"/>
            <p:cNvSpPr/>
            <p:nvPr/>
          </p:nvSpPr>
          <p:spPr>
            <a:xfrm rot="0">
              <a:off x="689125" y="575007"/>
              <a:ext cx="74704" cy="74704"/>
            </a:xfrm>
            <a:prstGeom prst="ellipse">
              <a:avLst/>
            </a:prstGeom>
            <a:solidFill>
              <a:schemeClr val="accent1">
                <a:alpha val="60000"/>
              </a:schemeClr>
            </a:solidFill>
            <a:ln/>
          </p:spPr>
        </p:sp>
        <p:sp>
          <p:nvSpPr>
            <p:cNvPr name="AutoShape 29" id="29"/>
            <p:cNvSpPr/>
            <p:nvPr/>
          </p:nvSpPr>
          <p:spPr>
            <a:xfrm rot="0">
              <a:off x="799768" y="583977"/>
              <a:ext cx="69238" cy="69238"/>
            </a:xfrm>
            <a:prstGeom prst="ellipse">
              <a:avLst/>
            </a:prstGeom>
            <a:solidFill>
              <a:schemeClr val="accent1">
                <a:alpha val="40000"/>
              </a:schemeClr>
            </a:solidFill>
            <a:ln/>
          </p:spPr>
        </p:sp>
        <p:sp>
          <p:nvSpPr>
            <p:cNvPr name="AutoShape 30" id="30"/>
            <p:cNvSpPr/>
            <p:nvPr/>
          </p:nvSpPr>
          <p:spPr>
            <a:xfrm rot="0">
              <a:off x="904945" y="579844"/>
              <a:ext cx="65594" cy="65594"/>
            </a:xfrm>
            <a:prstGeom prst="ellipse">
              <a:avLst/>
            </a:prstGeom>
            <a:solidFill>
              <a:schemeClr val="accent1">
                <a:alpha val="20000"/>
              </a:schemeClr>
            </a:solidFill>
            <a:ln/>
          </p:spPr>
        </p:sp>
        <p:sp>
          <p:nvSpPr>
            <p:cNvPr name="AutoShape 31" id="31"/>
            <p:cNvSpPr/>
            <p:nvPr/>
          </p:nvSpPr>
          <p:spPr>
            <a:xfrm rot="0">
              <a:off x="454963" y="684489"/>
              <a:ext cx="84147" cy="84147"/>
            </a:xfrm>
            <a:prstGeom prst="ellipse">
              <a:avLst/>
            </a:prstGeom>
            <a:solidFill>
              <a:schemeClr val="accent1">
                <a:alpha val="100000"/>
              </a:schemeClr>
            </a:solidFill>
            <a:ln/>
          </p:spPr>
        </p:sp>
        <p:sp>
          <p:nvSpPr>
            <p:cNvPr name="AutoShape 32" id="32"/>
            <p:cNvSpPr/>
            <p:nvPr/>
          </p:nvSpPr>
          <p:spPr>
            <a:xfrm rot="0">
              <a:off x="575049" y="691064"/>
              <a:ext cx="78137" cy="78137"/>
            </a:xfrm>
            <a:prstGeom prst="ellipse">
              <a:avLst/>
            </a:prstGeom>
            <a:solidFill>
              <a:schemeClr val="accent1">
                <a:alpha val="80000"/>
              </a:schemeClr>
            </a:solidFill>
            <a:ln/>
          </p:spPr>
        </p:sp>
        <p:sp>
          <p:nvSpPr>
            <p:cNvPr name="AutoShape 33" id="33"/>
            <p:cNvSpPr/>
            <p:nvPr/>
          </p:nvSpPr>
          <p:spPr>
            <a:xfrm rot="0">
              <a:off x="689125" y="692781"/>
              <a:ext cx="74704" cy="74704"/>
            </a:xfrm>
            <a:prstGeom prst="ellipse">
              <a:avLst/>
            </a:prstGeom>
            <a:solidFill>
              <a:schemeClr val="accent1">
                <a:alpha val="60000"/>
              </a:schemeClr>
            </a:solidFill>
            <a:ln/>
          </p:spPr>
        </p:sp>
        <p:sp>
          <p:nvSpPr>
            <p:cNvPr name="AutoShape 34" id="34"/>
            <p:cNvSpPr/>
            <p:nvPr/>
          </p:nvSpPr>
          <p:spPr>
            <a:xfrm rot="0">
              <a:off x="799768" y="701751"/>
              <a:ext cx="69238" cy="69238"/>
            </a:xfrm>
            <a:prstGeom prst="ellipse">
              <a:avLst/>
            </a:prstGeom>
            <a:solidFill>
              <a:schemeClr val="accent1">
                <a:alpha val="40000"/>
              </a:schemeClr>
            </a:solidFill>
            <a:ln/>
          </p:spPr>
        </p:sp>
        <p:sp>
          <p:nvSpPr>
            <p:cNvPr name="AutoShape 35" id="35"/>
            <p:cNvSpPr/>
            <p:nvPr/>
          </p:nvSpPr>
          <p:spPr>
            <a:xfrm rot="0">
              <a:off x="904945" y="697618"/>
              <a:ext cx="65594" cy="65594"/>
            </a:xfrm>
            <a:prstGeom prst="ellipse">
              <a:avLst/>
            </a:prstGeom>
            <a:solidFill>
              <a:schemeClr val="accent1">
                <a:alpha val="20000"/>
              </a:schemeClr>
            </a:solidFill>
            <a:ln/>
          </p:spPr>
        </p:sp>
        <p:sp>
          <p:nvSpPr>
            <p:cNvPr name="TextBox 36" id="36"/>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项目成果总结回顾</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grpSp>
        <p:nvGrpSpPr>
          <p:cNvPr name="Group 2" id="2"/>
          <p:cNvGrpSpPr/>
          <p:nvPr/>
        </p:nvGrpSpPr>
        <p:grpSpPr>
          <a:xfrm rot="0">
            <a:off x="1103852" y="4838783"/>
            <a:ext cx="10266726" cy="1333500"/>
            <a:chOff x="1103852" y="4838783"/>
            <a:chExt cx="10266726" cy="1333500"/>
          </a:xfrm>
        </p:grpSpPr>
        <p:sp>
          <p:nvSpPr>
            <p:cNvPr name="AutoShape 3" id="3"/>
            <p:cNvSpPr/>
            <p:nvPr/>
          </p:nvSpPr>
          <p:spPr>
            <a:xfrm rot="0">
              <a:off x="2377205" y="4838783"/>
              <a:ext cx="8305833" cy="1333500"/>
            </a:xfrm>
            <a:prstGeom prst="rect">
              <a:avLst/>
            </a:prstGeom>
            <a:solidFill>
              <a:schemeClr val="accent1">
                <a:lumMod val="20000"/>
                <a:lumOff val="80000"/>
                <a:alpha val="100000"/>
              </a:schemeClr>
            </a:solidFill>
            <a:ln/>
          </p:spPr>
        </p:sp>
        <p:sp>
          <p:nvSpPr>
            <p:cNvPr name="Freeform 4" id="4"/>
            <p:cNvSpPr/>
            <p:nvPr/>
          </p:nvSpPr>
          <p:spPr>
            <a:xfrm rot="10800000">
              <a:off x="1103852" y="4838783"/>
              <a:ext cx="2210848" cy="1333500"/>
            </a:xfrm>
            <a:custGeom>
              <a:avLst/>
              <a:gdLst/>
              <a:ahLst/>
              <a:cxnLst/>
              <a:rect r="r" b="b" t="t" l="l"/>
              <a:pathLst>
                <a:path h="3594" w="7875">
                  <a:moveTo>
                    <a:pt x="5874" y="1811"/>
                  </a:moveTo>
                  <a:lnTo>
                    <a:pt x="7874" y="0"/>
                  </a:lnTo>
                  <a:lnTo>
                    <a:pt x="1969" y="0"/>
                  </a:lnTo>
                  <a:lnTo>
                    <a:pt x="0" y="1811"/>
                  </a:lnTo>
                  <a:lnTo>
                    <a:pt x="1969" y="3593"/>
                  </a:lnTo>
                  <a:lnTo>
                    <a:pt x="7874" y="3593"/>
                  </a:lnTo>
                  <a:lnTo>
                    <a:pt x="5874" y="1811"/>
                  </a:lnTo>
                </a:path>
              </a:pathLst>
            </a:custGeom>
            <a:solidFill>
              <a:schemeClr val="accent1">
                <a:alpha val="100000"/>
              </a:schemeClr>
            </a:solidFill>
            <a:ln/>
          </p:spPr>
        </p:sp>
        <p:sp>
          <p:nvSpPr>
            <p:cNvPr name="Freeform 5" id="5"/>
            <p:cNvSpPr/>
            <p:nvPr/>
          </p:nvSpPr>
          <p:spPr>
            <a:xfrm rot="10800000">
              <a:off x="9159730" y="4838783"/>
              <a:ext cx="2210848" cy="1333500"/>
            </a:xfrm>
            <a:custGeom>
              <a:avLst/>
              <a:gdLst/>
              <a:ahLst/>
              <a:cxnLst/>
              <a:rect r="r" b="b" t="t" l="l"/>
              <a:pathLst>
                <a:path h="3594" w="7875">
                  <a:moveTo>
                    <a:pt x="5874" y="1811"/>
                  </a:moveTo>
                  <a:lnTo>
                    <a:pt x="7874" y="0"/>
                  </a:lnTo>
                  <a:lnTo>
                    <a:pt x="1969" y="0"/>
                  </a:lnTo>
                  <a:lnTo>
                    <a:pt x="0" y="1811"/>
                  </a:lnTo>
                  <a:lnTo>
                    <a:pt x="1969" y="3593"/>
                  </a:lnTo>
                  <a:lnTo>
                    <a:pt x="7874" y="3593"/>
                  </a:lnTo>
                  <a:lnTo>
                    <a:pt x="5874" y="1811"/>
                  </a:lnTo>
                </a:path>
              </a:pathLst>
            </a:custGeom>
            <a:solidFill>
              <a:schemeClr val="accent1">
                <a:lumMod val="20000"/>
                <a:lumOff val="80000"/>
                <a:alpha val="100000"/>
              </a:schemeClr>
            </a:solidFill>
            <a:ln/>
          </p:spPr>
        </p:sp>
      </p:grpSp>
      <p:grpSp>
        <p:nvGrpSpPr>
          <p:cNvPr name="Group 6" id="6"/>
          <p:cNvGrpSpPr/>
          <p:nvPr/>
        </p:nvGrpSpPr>
        <p:grpSpPr>
          <a:xfrm rot="0">
            <a:off x="1031730" y="3081147"/>
            <a:ext cx="10266726" cy="1333500"/>
            <a:chOff x="1031730" y="3081147"/>
            <a:chExt cx="10266726" cy="1333500"/>
          </a:xfrm>
        </p:grpSpPr>
        <p:sp>
          <p:nvSpPr>
            <p:cNvPr name="AutoShape 7" id="7"/>
            <p:cNvSpPr/>
            <p:nvPr/>
          </p:nvSpPr>
          <p:spPr>
            <a:xfrm rot="0">
              <a:off x="2305083" y="3081147"/>
              <a:ext cx="8305833" cy="1333500"/>
            </a:xfrm>
            <a:prstGeom prst="rect">
              <a:avLst/>
            </a:prstGeom>
            <a:solidFill>
              <a:schemeClr val="accent1">
                <a:lumMod val="20000"/>
                <a:lumOff val="80000"/>
                <a:alpha val="100000"/>
              </a:schemeClr>
            </a:solidFill>
            <a:ln/>
          </p:spPr>
        </p:sp>
        <p:sp>
          <p:nvSpPr>
            <p:cNvPr name="Freeform 8" id="8"/>
            <p:cNvSpPr/>
            <p:nvPr/>
          </p:nvSpPr>
          <p:spPr>
            <a:xfrm rot="10800000">
              <a:off x="1031730" y="3081147"/>
              <a:ext cx="2210848" cy="1333500"/>
            </a:xfrm>
            <a:custGeom>
              <a:avLst/>
              <a:gdLst/>
              <a:ahLst/>
              <a:cxnLst/>
              <a:rect r="r" b="b" t="t" l="l"/>
              <a:pathLst>
                <a:path h="3594" w="7875">
                  <a:moveTo>
                    <a:pt x="5874" y="1811"/>
                  </a:moveTo>
                  <a:lnTo>
                    <a:pt x="7874" y="0"/>
                  </a:lnTo>
                  <a:lnTo>
                    <a:pt x="1969" y="0"/>
                  </a:lnTo>
                  <a:lnTo>
                    <a:pt x="0" y="1811"/>
                  </a:lnTo>
                  <a:lnTo>
                    <a:pt x="1969" y="3593"/>
                  </a:lnTo>
                  <a:lnTo>
                    <a:pt x="7874" y="3593"/>
                  </a:lnTo>
                  <a:lnTo>
                    <a:pt x="5874" y="1811"/>
                  </a:lnTo>
                </a:path>
              </a:pathLst>
            </a:custGeom>
            <a:solidFill>
              <a:schemeClr val="accent1">
                <a:lumMod val="20000"/>
                <a:lumOff val="80000"/>
                <a:alpha val="100000"/>
              </a:schemeClr>
            </a:solidFill>
            <a:ln/>
          </p:spPr>
        </p:sp>
        <p:sp>
          <p:nvSpPr>
            <p:cNvPr name="Freeform 9" id="9"/>
            <p:cNvSpPr/>
            <p:nvPr/>
          </p:nvSpPr>
          <p:spPr>
            <a:xfrm rot="10800000">
              <a:off x="9087608" y="3081147"/>
              <a:ext cx="2210848" cy="1333500"/>
            </a:xfrm>
            <a:custGeom>
              <a:avLst/>
              <a:gdLst/>
              <a:ahLst/>
              <a:cxnLst/>
              <a:rect r="r" b="b" t="t" l="l"/>
              <a:pathLst>
                <a:path h="3594" w="7875">
                  <a:moveTo>
                    <a:pt x="5874" y="1811"/>
                  </a:moveTo>
                  <a:lnTo>
                    <a:pt x="7874" y="0"/>
                  </a:lnTo>
                  <a:lnTo>
                    <a:pt x="1969" y="0"/>
                  </a:lnTo>
                  <a:lnTo>
                    <a:pt x="0" y="1811"/>
                  </a:lnTo>
                  <a:lnTo>
                    <a:pt x="1969" y="3593"/>
                  </a:lnTo>
                  <a:lnTo>
                    <a:pt x="7874" y="3593"/>
                  </a:lnTo>
                  <a:lnTo>
                    <a:pt x="5874" y="1811"/>
                  </a:lnTo>
                </a:path>
              </a:pathLst>
            </a:custGeom>
            <a:solidFill>
              <a:schemeClr val="accent1">
                <a:alpha val="100000"/>
              </a:schemeClr>
            </a:solidFill>
            <a:ln/>
          </p:spPr>
        </p:sp>
      </p:grpSp>
      <p:grpSp>
        <p:nvGrpSpPr>
          <p:cNvPr name="Group 10" id="10"/>
          <p:cNvGrpSpPr/>
          <p:nvPr/>
        </p:nvGrpSpPr>
        <p:grpSpPr>
          <a:xfrm rot="0">
            <a:off x="1103852" y="1348302"/>
            <a:ext cx="10266726" cy="1333500"/>
            <a:chOff x="1103852" y="1348302"/>
            <a:chExt cx="10266726" cy="1333500"/>
          </a:xfrm>
        </p:grpSpPr>
        <p:sp>
          <p:nvSpPr>
            <p:cNvPr name="AutoShape 11" id="11"/>
            <p:cNvSpPr/>
            <p:nvPr/>
          </p:nvSpPr>
          <p:spPr>
            <a:xfrm rot="0">
              <a:off x="2377205" y="1348302"/>
              <a:ext cx="8305833" cy="1333500"/>
            </a:xfrm>
            <a:prstGeom prst="rect">
              <a:avLst/>
            </a:prstGeom>
            <a:solidFill>
              <a:schemeClr val="accent1">
                <a:lumMod val="20000"/>
                <a:lumOff val="80000"/>
                <a:alpha val="100000"/>
              </a:schemeClr>
            </a:solidFill>
            <a:ln/>
          </p:spPr>
        </p:sp>
        <p:sp>
          <p:nvSpPr>
            <p:cNvPr name="Freeform 12" id="12"/>
            <p:cNvSpPr/>
            <p:nvPr/>
          </p:nvSpPr>
          <p:spPr>
            <a:xfrm rot="10800000">
              <a:off x="1103852" y="1348302"/>
              <a:ext cx="2210848" cy="1333500"/>
            </a:xfrm>
            <a:custGeom>
              <a:avLst/>
              <a:gdLst/>
              <a:ahLst/>
              <a:cxnLst/>
              <a:rect r="r" b="b" t="t" l="l"/>
              <a:pathLst>
                <a:path h="3594" w="7875">
                  <a:moveTo>
                    <a:pt x="5874" y="1811"/>
                  </a:moveTo>
                  <a:lnTo>
                    <a:pt x="7874" y="0"/>
                  </a:lnTo>
                  <a:lnTo>
                    <a:pt x="1969" y="0"/>
                  </a:lnTo>
                  <a:lnTo>
                    <a:pt x="0" y="1811"/>
                  </a:lnTo>
                  <a:lnTo>
                    <a:pt x="1969" y="3593"/>
                  </a:lnTo>
                  <a:lnTo>
                    <a:pt x="7874" y="3593"/>
                  </a:lnTo>
                  <a:lnTo>
                    <a:pt x="5874" y="1811"/>
                  </a:lnTo>
                </a:path>
              </a:pathLst>
            </a:custGeom>
            <a:solidFill>
              <a:schemeClr val="accent1">
                <a:alpha val="100000"/>
              </a:schemeClr>
            </a:solidFill>
            <a:ln/>
          </p:spPr>
        </p:sp>
        <p:sp>
          <p:nvSpPr>
            <p:cNvPr name="Freeform 13" id="13"/>
            <p:cNvSpPr/>
            <p:nvPr/>
          </p:nvSpPr>
          <p:spPr>
            <a:xfrm rot="10800000">
              <a:off x="9159730" y="1348302"/>
              <a:ext cx="2210848" cy="1333500"/>
            </a:xfrm>
            <a:custGeom>
              <a:avLst/>
              <a:gdLst/>
              <a:ahLst/>
              <a:cxnLst/>
              <a:rect r="r" b="b" t="t" l="l"/>
              <a:pathLst>
                <a:path h="3594" w="7875">
                  <a:moveTo>
                    <a:pt x="5874" y="1811"/>
                  </a:moveTo>
                  <a:lnTo>
                    <a:pt x="7874" y="0"/>
                  </a:lnTo>
                  <a:lnTo>
                    <a:pt x="1969" y="0"/>
                  </a:lnTo>
                  <a:lnTo>
                    <a:pt x="0" y="1811"/>
                  </a:lnTo>
                  <a:lnTo>
                    <a:pt x="1969" y="3593"/>
                  </a:lnTo>
                  <a:lnTo>
                    <a:pt x="7874" y="3593"/>
                  </a:lnTo>
                  <a:lnTo>
                    <a:pt x="5874" y="1811"/>
                  </a:lnTo>
                </a:path>
              </a:pathLst>
            </a:custGeom>
            <a:solidFill>
              <a:schemeClr val="accent1">
                <a:lumMod val="20000"/>
                <a:lumOff val="80000"/>
                <a:alpha val="100000"/>
              </a:schemeClr>
            </a:solidFill>
            <a:ln/>
          </p:spPr>
        </p:sp>
      </p:grpSp>
      <p:grpSp>
        <p:nvGrpSpPr>
          <p:cNvPr name="Group 14" id="14"/>
          <p:cNvGrpSpPr/>
          <p:nvPr/>
        </p:nvGrpSpPr>
        <p:grpSpPr>
          <a:xfrm rot="0">
            <a:off x="9997333" y="3400044"/>
            <a:ext cx="685705" cy="695706"/>
            <a:chOff x="9997333" y="3400044"/>
            <a:chExt cx="685705" cy="695706"/>
          </a:xfrm>
        </p:grpSpPr>
        <p:sp>
          <p:nvSpPr>
            <p:cNvPr name="Freeform 15" id="15"/>
            <p:cNvSpPr/>
            <p:nvPr/>
          </p:nvSpPr>
          <p:spPr>
            <a:xfrm rot="0">
              <a:off x="10034290" y="3847243"/>
              <a:ext cx="87725" cy="163068"/>
            </a:xfrm>
            <a:custGeom>
              <a:avLst/>
              <a:gdLst/>
              <a:ahLst/>
              <a:cxnLst/>
              <a:rect r="r" b="b" t="t" l="l"/>
              <a:pathLst>
                <a:path h="218" w="1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solidFill>
              <a:srgbClr val="FFFFFF">
                <a:alpha val="100000"/>
              </a:srgbClr>
            </a:solidFill>
            <a:ln/>
          </p:spPr>
        </p:sp>
        <p:sp>
          <p:nvSpPr>
            <p:cNvPr name="Freeform 16" id="16"/>
            <p:cNvSpPr/>
            <p:nvPr/>
          </p:nvSpPr>
          <p:spPr>
            <a:xfrm rot="0">
              <a:off x="10177260" y="3757422"/>
              <a:ext cx="87725" cy="252984"/>
            </a:xfrm>
            <a:custGeom>
              <a:avLst/>
              <a:gdLst/>
              <a:ahLst/>
              <a:cxnLst/>
              <a:rect r="r" b="b" t="t" l="l"/>
              <a:pathLst>
                <a:path h="336" w="118">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solidFill>
              <a:srgbClr val="FFFFFF">
                <a:alpha val="100000"/>
              </a:srgbClr>
            </a:solidFill>
            <a:ln/>
          </p:spPr>
        </p:sp>
        <p:sp>
          <p:nvSpPr>
            <p:cNvPr name="Freeform 17" id="17"/>
            <p:cNvSpPr/>
            <p:nvPr/>
          </p:nvSpPr>
          <p:spPr>
            <a:xfrm rot="0">
              <a:off x="10320231" y="3757422"/>
              <a:ext cx="87725" cy="252984"/>
            </a:xfrm>
            <a:custGeom>
              <a:avLst/>
              <a:gdLst/>
              <a:ahLst/>
              <a:cxnLst/>
              <a:rect r="r" b="b" t="t" l="l"/>
              <a:pathLst>
                <a:path h="336" w="118">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solidFill>
              <a:srgbClr val="FFFFFF">
                <a:alpha val="100000"/>
              </a:srgbClr>
            </a:solidFill>
            <a:ln/>
          </p:spPr>
        </p:sp>
        <p:sp>
          <p:nvSpPr>
            <p:cNvPr name="Freeform 18" id="18"/>
            <p:cNvSpPr/>
            <p:nvPr/>
          </p:nvSpPr>
          <p:spPr>
            <a:xfrm rot="0">
              <a:off x="10459962" y="3670840"/>
              <a:ext cx="94202" cy="342805"/>
            </a:xfrm>
            <a:custGeom>
              <a:avLst/>
              <a:gdLst/>
              <a:ahLst/>
              <a:cxnLst/>
              <a:rect r="r" b="b" t="t" l="l"/>
              <a:pathLst>
                <a:path h="452" w="126">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solidFill>
              <a:srgbClr val="FFFFFF">
                <a:alpha val="100000"/>
              </a:srgbClr>
            </a:solidFill>
            <a:ln/>
          </p:spPr>
        </p:sp>
        <p:sp>
          <p:nvSpPr>
            <p:cNvPr name="Freeform 19" id="19"/>
            <p:cNvSpPr/>
            <p:nvPr/>
          </p:nvSpPr>
          <p:spPr>
            <a:xfrm rot="0">
              <a:off x="10011525" y="3517678"/>
              <a:ext cx="536162" cy="342805"/>
            </a:xfrm>
            <a:custGeom>
              <a:avLst/>
              <a:gdLst/>
              <a:ahLst/>
              <a:cxnLst/>
              <a:rect r="r" b="b" t="t" l="l"/>
              <a:pathLst>
                <a:path h="452" w="728">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solidFill>
              <a:srgbClr val="FFFFFF">
                <a:alpha val="100000"/>
              </a:srgbClr>
            </a:solidFill>
            <a:ln/>
          </p:spPr>
        </p:sp>
        <p:sp>
          <p:nvSpPr>
            <p:cNvPr name="Freeform 20" id="20"/>
            <p:cNvSpPr/>
            <p:nvPr/>
          </p:nvSpPr>
          <p:spPr>
            <a:xfrm rot="0">
              <a:off x="9997333" y="3400044"/>
              <a:ext cx="685705" cy="695706"/>
            </a:xfrm>
            <a:custGeom>
              <a:avLst/>
              <a:gdLst/>
              <a:ahLst/>
              <a:cxnLst/>
              <a:rect r="r" b="b" t="t" l="l"/>
              <a:pathLst>
                <a:path h="921" w="929">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solidFill>
              <a:srgbClr val="FFFFFF">
                <a:alpha val="100000"/>
              </a:srgbClr>
            </a:solidFill>
            <a:ln/>
          </p:spPr>
        </p:sp>
      </p:grpSp>
      <p:sp>
        <p:nvSpPr>
          <p:cNvPr name="Freeform 21" id="21"/>
          <p:cNvSpPr/>
          <p:nvPr/>
        </p:nvSpPr>
        <p:spPr>
          <a:xfrm rot="0">
            <a:off x="1935480" y="1646434"/>
            <a:ext cx="719895" cy="555403"/>
          </a:xfrm>
          <a:custGeom>
            <a:avLst/>
            <a:gdLst/>
            <a:ahLst/>
            <a:cxnLst/>
            <a:rect r="r" b="b" t="t" l="l"/>
            <a:pathLst>
              <a:path h="60" w="67">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rgbClr val="FFFFFF">
              <a:alpha val="100000"/>
            </a:srgbClr>
          </a:solidFill>
          <a:ln/>
        </p:spPr>
      </p:sp>
      <p:sp>
        <p:nvSpPr>
          <p:cNvPr name="Freeform 22" id="22"/>
          <p:cNvSpPr/>
          <p:nvPr/>
        </p:nvSpPr>
        <p:spPr>
          <a:xfrm rot="0">
            <a:off x="1975414" y="5261363"/>
            <a:ext cx="613870" cy="613870"/>
          </a:xfrm>
          <a:custGeom>
            <a:avLst/>
            <a:gdLst/>
            <a:ahLst/>
            <a:cxnLst/>
            <a:rect r="r" b="b" t="t" l="l"/>
            <a:pathLst>
              <a:path h="304800" w="304800">
                <a:moveTo>
                  <a:pt x="0" y="91440"/>
                </a:moveTo>
                <a:lnTo>
                  <a:pt x="152400" y="0"/>
                </a:lnTo>
                <a:lnTo>
                  <a:pt x="304800" y="91440"/>
                </a:lnTo>
                <a:lnTo>
                  <a:pt x="304800" y="121920"/>
                </a:lnTo>
                <a:lnTo>
                  <a:pt x="0" y="121920"/>
                </a:lnTo>
                <a:lnTo>
                  <a:pt x="0" y="91440"/>
                </a:lnTo>
                <a:close/>
                <a:moveTo>
                  <a:pt x="0" y="274320"/>
                </a:moveTo>
                <a:lnTo>
                  <a:pt x="304800" y="274320"/>
                </a:lnTo>
                <a:lnTo>
                  <a:pt x="304800" y="304800"/>
                </a:lnTo>
                <a:lnTo>
                  <a:pt x="0" y="304800"/>
                </a:lnTo>
                <a:lnTo>
                  <a:pt x="0" y="274320"/>
                </a:lnTo>
                <a:close/>
                <a:moveTo>
                  <a:pt x="30480" y="243840"/>
                </a:moveTo>
                <a:lnTo>
                  <a:pt x="274320" y="243840"/>
                </a:lnTo>
                <a:lnTo>
                  <a:pt x="274320" y="274320"/>
                </a:lnTo>
                <a:lnTo>
                  <a:pt x="30480" y="274320"/>
                </a:lnTo>
                <a:lnTo>
                  <a:pt x="30480" y="243840"/>
                </a:lnTo>
                <a:close/>
                <a:moveTo>
                  <a:pt x="30480" y="121920"/>
                </a:moveTo>
                <a:lnTo>
                  <a:pt x="91440" y="121920"/>
                </a:lnTo>
                <a:lnTo>
                  <a:pt x="91440" y="243840"/>
                </a:lnTo>
                <a:lnTo>
                  <a:pt x="30480" y="243840"/>
                </a:lnTo>
                <a:lnTo>
                  <a:pt x="30480" y="121920"/>
                </a:lnTo>
                <a:close/>
                <a:moveTo>
                  <a:pt x="121920" y="121920"/>
                </a:moveTo>
                <a:lnTo>
                  <a:pt x="182880" y="121920"/>
                </a:lnTo>
                <a:lnTo>
                  <a:pt x="182880" y="243840"/>
                </a:lnTo>
                <a:lnTo>
                  <a:pt x="121920" y="243840"/>
                </a:lnTo>
                <a:lnTo>
                  <a:pt x="121920" y="121920"/>
                </a:lnTo>
                <a:close/>
                <a:moveTo>
                  <a:pt x="213360" y="121920"/>
                </a:moveTo>
                <a:lnTo>
                  <a:pt x="274320" y="121920"/>
                </a:lnTo>
                <a:lnTo>
                  <a:pt x="274320" y="243840"/>
                </a:lnTo>
                <a:lnTo>
                  <a:pt x="213360" y="243840"/>
                </a:lnTo>
                <a:lnTo>
                  <a:pt x="213360" y="121920"/>
                </a:lnTo>
                <a:close/>
              </a:path>
            </a:pathLst>
          </a:custGeom>
          <a:solidFill>
            <a:srgbClr val="FFFFFF">
              <a:alpha val="100000"/>
            </a:srgbClr>
          </a:solidFill>
          <a:ln/>
        </p:spPr>
      </p:sp>
      <p:grpSp>
        <p:nvGrpSpPr>
          <p:cNvPr name="Group 23" id="23"/>
          <p:cNvGrpSpPr/>
          <p:nvPr/>
        </p:nvGrpSpPr>
        <p:grpSpPr>
          <a:xfrm rot="0">
            <a:off x="454963" y="93878"/>
            <a:ext cx="10641129" cy="914400"/>
            <a:chOff x="454963" y="93878"/>
            <a:chExt cx="10641129" cy="914400"/>
          </a:xfrm>
        </p:grpSpPr>
        <p:sp>
          <p:nvSpPr>
            <p:cNvPr name="AutoShape 24" id="24"/>
            <p:cNvSpPr/>
            <p:nvPr/>
          </p:nvSpPr>
          <p:spPr>
            <a:xfrm rot="0">
              <a:off x="454963" y="331168"/>
              <a:ext cx="84147" cy="84147"/>
            </a:xfrm>
            <a:prstGeom prst="ellipse">
              <a:avLst/>
            </a:prstGeom>
            <a:solidFill>
              <a:schemeClr val="accent1">
                <a:alpha val="100000"/>
              </a:schemeClr>
            </a:solidFill>
            <a:ln/>
          </p:spPr>
        </p:sp>
        <p:sp>
          <p:nvSpPr>
            <p:cNvPr name="AutoShape 25" id="25"/>
            <p:cNvSpPr/>
            <p:nvPr/>
          </p:nvSpPr>
          <p:spPr>
            <a:xfrm rot="0">
              <a:off x="575049" y="337743"/>
              <a:ext cx="78137" cy="78137"/>
            </a:xfrm>
            <a:prstGeom prst="ellipse">
              <a:avLst/>
            </a:prstGeom>
            <a:solidFill>
              <a:schemeClr val="accent1">
                <a:alpha val="80000"/>
              </a:schemeClr>
            </a:solidFill>
            <a:ln/>
          </p:spPr>
        </p:sp>
        <p:sp>
          <p:nvSpPr>
            <p:cNvPr name="AutoShape 26" id="26"/>
            <p:cNvSpPr/>
            <p:nvPr/>
          </p:nvSpPr>
          <p:spPr>
            <a:xfrm rot="0">
              <a:off x="689125" y="339460"/>
              <a:ext cx="74704" cy="74704"/>
            </a:xfrm>
            <a:prstGeom prst="ellipse">
              <a:avLst/>
            </a:prstGeom>
            <a:solidFill>
              <a:schemeClr val="accent1">
                <a:alpha val="60000"/>
              </a:schemeClr>
            </a:solidFill>
            <a:ln/>
          </p:spPr>
        </p:sp>
        <p:sp>
          <p:nvSpPr>
            <p:cNvPr name="AutoShape 27" id="27"/>
            <p:cNvSpPr/>
            <p:nvPr/>
          </p:nvSpPr>
          <p:spPr>
            <a:xfrm rot="0">
              <a:off x="799768" y="348430"/>
              <a:ext cx="69238" cy="69238"/>
            </a:xfrm>
            <a:prstGeom prst="ellipse">
              <a:avLst/>
            </a:prstGeom>
            <a:solidFill>
              <a:schemeClr val="accent1">
                <a:alpha val="40000"/>
              </a:schemeClr>
            </a:solidFill>
            <a:ln/>
          </p:spPr>
        </p:sp>
        <p:sp>
          <p:nvSpPr>
            <p:cNvPr name="AutoShape 28" id="28"/>
            <p:cNvSpPr/>
            <p:nvPr/>
          </p:nvSpPr>
          <p:spPr>
            <a:xfrm rot="0">
              <a:off x="904945" y="344297"/>
              <a:ext cx="65594" cy="65594"/>
            </a:xfrm>
            <a:prstGeom prst="ellipse">
              <a:avLst/>
            </a:prstGeom>
            <a:solidFill>
              <a:schemeClr val="accent1">
                <a:alpha val="20000"/>
              </a:schemeClr>
            </a:solidFill>
            <a:ln/>
          </p:spPr>
        </p:sp>
        <p:sp>
          <p:nvSpPr>
            <p:cNvPr name="AutoShape 29" id="29"/>
            <p:cNvSpPr/>
            <p:nvPr/>
          </p:nvSpPr>
          <p:spPr>
            <a:xfrm rot="0">
              <a:off x="454963" y="448942"/>
              <a:ext cx="84147" cy="84147"/>
            </a:xfrm>
            <a:prstGeom prst="ellipse">
              <a:avLst/>
            </a:prstGeom>
            <a:solidFill>
              <a:schemeClr val="accent1">
                <a:alpha val="100000"/>
              </a:schemeClr>
            </a:solidFill>
            <a:ln/>
          </p:spPr>
        </p:sp>
        <p:sp>
          <p:nvSpPr>
            <p:cNvPr name="AutoShape 30" id="30"/>
            <p:cNvSpPr/>
            <p:nvPr/>
          </p:nvSpPr>
          <p:spPr>
            <a:xfrm rot="0">
              <a:off x="575049" y="455517"/>
              <a:ext cx="78137" cy="78137"/>
            </a:xfrm>
            <a:prstGeom prst="ellipse">
              <a:avLst/>
            </a:prstGeom>
            <a:solidFill>
              <a:schemeClr val="accent1">
                <a:alpha val="80000"/>
              </a:schemeClr>
            </a:solidFill>
            <a:ln/>
          </p:spPr>
        </p:sp>
        <p:sp>
          <p:nvSpPr>
            <p:cNvPr name="AutoShape 31" id="31"/>
            <p:cNvSpPr/>
            <p:nvPr/>
          </p:nvSpPr>
          <p:spPr>
            <a:xfrm rot="0">
              <a:off x="689125" y="457233"/>
              <a:ext cx="74704" cy="74704"/>
            </a:xfrm>
            <a:prstGeom prst="ellipse">
              <a:avLst/>
            </a:prstGeom>
            <a:solidFill>
              <a:schemeClr val="accent1">
                <a:alpha val="60000"/>
              </a:schemeClr>
            </a:solidFill>
            <a:ln/>
          </p:spPr>
        </p:sp>
        <p:sp>
          <p:nvSpPr>
            <p:cNvPr name="AutoShape 32" id="32"/>
            <p:cNvSpPr/>
            <p:nvPr/>
          </p:nvSpPr>
          <p:spPr>
            <a:xfrm rot="0">
              <a:off x="799768" y="466203"/>
              <a:ext cx="69238" cy="69238"/>
            </a:xfrm>
            <a:prstGeom prst="ellipse">
              <a:avLst/>
            </a:prstGeom>
            <a:solidFill>
              <a:schemeClr val="accent1">
                <a:alpha val="40000"/>
              </a:schemeClr>
            </a:solidFill>
            <a:ln/>
          </p:spPr>
        </p:sp>
        <p:sp>
          <p:nvSpPr>
            <p:cNvPr name="AutoShape 33" id="33"/>
            <p:cNvSpPr/>
            <p:nvPr/>
          </p:nvSpPr>
          <p:spPr>
            <a:xfrm rot="0">
              <a:off x="904945" y="462070"/>
              <a:ext cx="65594" cy="65594"/>
            </a:xfrm>
            <a:prstGeom prst="ellipse">
              <a:avLst/>
            </a:prstGeom>
            <a:solidFill>
              <a:schemeClr val="accent1">
                <a:alpha val="20000"/>
              </a:schemeClr>
            </a:solidFill>
            <a:ln/>
          </p:spPr>
        </p:sp>
        <p:sp>
          <p:nvSpPr>
            <p:cNvPr name="AutoShape 34" id="34"/>
            <p:cNvSpPr/>
            <p:nvPr/>
          </p:nvSpPr>
          <p:spPr>
            <a:xfrm rot="0">
              <a:off x="454963" y="566715"/>
              <a:ext cx="84147" cy="84147"/>
            </a:xfrm>
            <a:prstGeom prst="ellipse">
              <a:avLst/>
            </a:prstGeom>
            <a:solidFill>
              <a:schemeClr val="accent1">
                <a:alpha val="100000"/>
              </a:schemeClr>
            </a:solidFill>
            <a:ln/>
          </p:spPr>
        </p:sp>
        <p:sp>
          <p:nvSpPr>
            <p:cNvPr name="AutoShape 35" id="35"/>
            <p:cNvSpPr/>
            <p:nvPr/>
          </p:nvSpPr>
          <p:spPr>
            <a:xfrm rot="0">
              <a:off x="575049" y="573291"/>
              <a:ext cx="78137" cy="78137"/>
            </a:xfrm>
            <a:prstGeom prst="ellipse">
              <a:avLst/>
            </a:prstGeom>
            <a:solidFill>
              <a:schemeClr val="accent1">
                <a:alpha val="80000"/>
              </a:schemeClr>
            </a:solidFill>
            <a:ln/>
          </p:spPr>
        </p:sp>
        <p:sp>
          <p:nvSpPr>
            <p:cNvPr name="AutoShape 36" id="36"/>
            <p:cNvSpPr/>
            <p:nvPr/>
          </p:nvSpPr>
          <p:spPr>
            <a:xfrm rot="0">
              <a:off x="689125" y="575007"/>
              <a:ext cx="74704" cy="74704"/>
            </a:xfrm>
            <a:prstGeom prst="ellipse">
              <a:avLst/>
            </a:prstGeom>
            <a:solidFill>
              <a:schemeClr val="accent1">
                <a:alpha val="60000"/>
              </a:schemeClr>
            </a:solidFill>
            <a:ln/>
          </p:spPr>
        </p:sp>
        <p:sp>
          <p:nvSpPr>
            <p:cNvPr name="AutoShape 37" id="37"/>
            <p:cNvSpPr/>
            <p:nvPr/>
          </p:nvSpPr>
          <p:spPr>
            <a:xfrm rot="0">
              <a:off x="799768" y="583977"/>
              <a:ext cx="69238" cy="69238"/>
            </a:xfrm>
            <a:prstGeom prst="ellipse">
              <a:avLst/>
            </a:prstGeom>
            <a:solidFill>
              <a:schemeClr val="accent1">
                <a:alpha val="40000"/>
              </a:schemeClr>
            </a:solidFill>
            <a:ln/>
          </p:spPr>
        </p:sp>
        <p:sp>
          <p:nvSpPr>
            <p:cNvPr name="AutoShape 38" id="38"/>
            <p:cNvSpPr/>
            <p:nvPr/>
          </p:nvSpPr>
          <p:spPr>
            <a:xfrm rot="0">
              <a:off x="904945" y="579844"/>
              <a:ext cx="65594" cy="65594"/>
            </a:xfrm>
            <a:prstGeom prst="ellipse">
              <a:avLst/>
            </a:prstGeom>
            <a:solidFill>
              <a:schemeClr val="accent1">
                <a:alpha val="20000"/>
              </a:schemeClr>
            </a:solidFill>
            <a:ln/>
          </p:spPr>
        </p:sp>
        <p:sp>
          <p:nvSpPr>
            <p:cNvPr name="AutoShape 39" id="39"/>
            <p:cNvSpPr/>
            <p:nvPr/>
          </p:nvSpPr>
          <p:spPr>
            <a:xfrm rot="0">
              <a:off x="454963" y="684489"/>
              <a:ext cx="84147" cy="84147"/>
            </a:xfrm>
            <a:prstGeom prst="ellipse">
              <a:avLst/>
            </a:prstGeom>
            <a:solidFill>
              <a:schemeClr val="accent1">
                <a:alpha val="100000"/>
              </a:schemeClr>
            </a:solidFill>
            <a:ln/>
          </p:spPr>
        </p:sp>
        <p:sp>
          <p:nvSpPr>
            <p:cNvPr name="AutoShape 40" id="40"/>
            <p:cNvSpPr/>
            <p:nvPr/>
          </p:nvSpPr>
          <p:spPr>
            <a:xfrm rot="0">
              <a:off x="575049" y="691064"/>
              <a:ext cx="78137" cy="78137"/>
            </a:xfrm>
            <a:prstGeom prst="ellipse">
              <a:avLst/>
            </a:prstGeom>
            <a:solidFill>
              <a:schemeClr val="accent1">
                <a:alpha val="80000"/>
              </a:schemeClr>
            </a:solidFill>
            <a:ln/>
          </p:spPr>
        </p:sp>
        <p:sp>
          <p:nvSpPr>
            <p:cNvPr name="AutoShape 41" id="41"/>
            <p:cNvSpPr/>
            <p:nvPr/>
          </p:nvSpPr>
          <p:spPr>
            <a:xfrm rot="0">
              <a:off x="689125" y="692781"/>
              <a:ext cx="74704" cy="74704"/>
            </a:xfrm>
            <a:prstGeom prst="ellipse">
              <a:avLst/>
            </a:prstGeom>
            <a:solidFill>
              <a:schemeClr val="accent1">
                <a:alpha val="60000"/>
              </a:schemeClr>
            </a:solidFill>
            <a:ln/>
          </p:spPr>
        </p:sp>
        <p:sp>
          <p:nvSpPr>
            <p:cNvPr name="AutoShape 42" id="42"/>
            <p:cNvSpPr/>
            <p:nvPr/>
          </p:nvSpPr>
          <p:spPr>
            <a:xfrm rot="0">
              <a:off x="799768" y="701751"/>
              <a:ext cx="69238" cy="69238"/>
            </a:xfrm>
            <a:prstGeom prst="ellipse">
              <a:avLst/>
            </a:prstGeom>
            <a:solidFill>
              <a:schemeClr val="accent1">
                <a:alpha val="40000"/>
              </a:schemeClr>
            </a:solidFill>
            <a:ln/>
          </p:spPr>
        </p:sp>
        <p:sp>
          <p:nvSpPr>
            <p:cNvPr name="AutoShape 43" id="43"/>
            <p:cNvSpPr/>
            <p:nvPr/>
          </p:nvSpPr>
          <p:spPr>
            <a:xfrm rot="0">
              <a:off x="904945" y="697618"/>
              <a:ext cx="65594" cy="65594"/>
            </a:xfrm>
            <a:prstGeom prst="ellipse">
              <a:avLst/>
            </a:prstGeom>
            <a:solidFill>
              <a:schemeClr val="accent1">
                <a:alpha val="20000"/>
              </a:schemeClr>
            </a:solidFill>
            <a:ln/>
          </p:spPr>
        </p:sp>
        <p:sp>
          <p:nvSpPr>
            <p:cNvPr name="TextBox 44" id="44"/>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智能压杠指示系统应用前景预测</a:t>
              </a:r>
            </a:p>
          </p:txBody>
        </p:sp>
      </p:grpSp>
      <p:sp>
        <p:nvSpPr>
          <p:cNvPr name="TextBox 45" id="45"/>
          <p:cNvSpPr txBox="true"/>
          <p:nvPr/>
        </p:nvSpPr>
        <p:spPr>
          <a:xfrm rot="0">
            <a:off x="3314700" y="5303594"/>
            <a:ext cx="7382690" cy="863070"/>
          </a:xfrm>
          <a:prstGeom prst="rect">
            <a:avLst/>
          </a:prstGeom>
          <a:ln/>
        </p:spPr>
        <p:txBody>
          <a:bodyPr anchor="ctr" rtlCol="false" lIns="66008" rIns="66008" tIns="33052" bIns="33052" anchorCtr="false" vert="horz" wrap="square">
            <a:normAutofit/>
          </a:bodyPr>
          <a:lstStyle/>
          <a:p>
            <a:pPr algn="l">
              <a:lnSpc>
                <a:spcPct val="186000"/>
              </a:lnSpc>
            </a:pPr>
            <a:r>
              <a:rPr lang="en-US" sz="1500">
                <a:solidFill>
                  <a:srgbClr val="000000">
                    <a:alpha val="100000"/>
                  </a:srgbClr>
                </a:solidFill>
                <a:latin typeface="Microsoft Yahei"/>
                <a:ea typeface="Microsoft Yahei"/>
                <a:cs typeface="Microsoft Yahei"/>
              </a:rPr>
              <a:t>通过与乐园管理系统的深度整合，实现游客信息、游乐设施状态等数据的共享，为乐园运营提供更加全面、准确的数据支持。</a:t>
            </a:r>
          </a:p>
        </p:txBody>
      </p:sp>
      <p:sp>
        <p:nvSpPr>
          <p:cNvPr name="TextBox 46" id="46"/>
          <p:cNvSpPr txBox="true"/>
          <p:nvPr/>
        </p:nvSpPr>
        <p:spPr>
          <a:xfrm rot="0">
            <a:off x="3314700" y="4838783"/>
            <a:ext cx="7382690" cy="490334"/>
          </a:xfrm>
          <a:prstGeom prst="rect">
            <a:avLst/>
          </a:prstGeom>
          <a:ln/>
        </p:spPr>
        <p:txBody>
          <a:bodyPr anchor="b" rtlCol="false" lIns="66008" rIns="66008" tIns="33052" bIns="33052" anchorCtr="false" vert="horz" wrap="square">
            <a:normAutofit/>
          </a:bodyPr>
          <a:lstStyle/>
          <a:p>
            <a:pPr algn="l">
              <a:lnSpc>
                <a:spcPct val="150000"/>
              </a:lnSpc>
            </a:pPr>
            <a:r>
              <a:rPr lang="en-US" b="true" sz="2025">
                <a:solidFill>
                  <a:schemeClr val="accent1">
                    <a:alpha val="100000"/>
                  </a:schemeClr>
                </a:solidFill>
                <a:latin typeface="Microsoft Yahei"/>
                <a:ea typeface="Microsoft Yahei"/>
                <a:cs typeface="Microsoft Yahei"/>
              </a:rPr>
              <a:t>加强与乐园管理系统的整合</a:t>
            </a:r>
          </a:p>
        </p:txBody>
      </p:sp>
      <p:sp>
        <p:nvSpPr>
          <p:cNvPr name="TextBox 47" id="47"/>
          <p:cNvSpPr txBox="true"/>
          <p:nvPr/>
        </p:nvSpPr>
        <p:spPr>
          <a:xfrm rot="0">
            <a:off x="3456760" y="1771107"/>
            <a:ext cx="7382690" cy="863070"/>
          </a:xfrm>
          <a:prstGeom prst="rect">
            <a:avLst/>
          </a:prstGeom>
          <a:ln/>
        </p:spPr>
        <p:txBody>
          <a:bodyPr anchor="ctr" rtlCol="false" lIns="66008" rIns="66008" tIns="33052" bIns="33052" anchorCtr="false" vert="horz" wrap="square">
            <a:normAutofit/>
          </a:bodyPr>
          <a:lstStyle/>
          <a:p>
            <a:pPr algn="l">
              <a:lnSpc>
                <a:spcPct val="186000"/>
              </a:lnSpc>
            </a:pPr>
            <a:r>
              <a:rPr lang="en-US" sz="1500">
                <a:solidFill>
                  <a:srgbClr val="000000">
                    <a:alpha val="100000"/>
                  </a:srgbClr>
                </a:solidFill>
                <a:latin typeface="Microsoft Yahei"/>
                <a:ea typeface="Microsoft Yahei"/>
                <a:cs typeface="Microsoft Yahei"/>
              </a:rPr>
              <a:t>智能压杠指示系统不仅适用于过山车，还可推广至其他需要压杠操作的游乐项目，如旋转木马、摩天轮等。</a:t>
            </a:r>
          </a:p>
        </p:txBody>
      </p:sp>
      <p:sp>
        <p:nvSpPr>
          <p:cNvPr name="TextBox 48" id="48"/>
          <p:cNvSpPr txBox="true"/>
          <p:nvPr/>
        </p:nvSpPr>
        <p:spPr>
          <a:xfrm rot="0">
            <a:off x="3456760" y="1395927"/>
            <a:ext cx="7293402" cy="490334"/>
          </a:xfrm>
          <a:prstGeom prst="rect">
            <a:avLst/>
          </a:prstGeom>
          <a:ln/>
        </p:spPr>
        <p:txBody>
          <a:bodyPr anchor="ctr" rtlCol="false" lIns="66008" rIns="66008" tIns="33052" bIns="33052" anchorCtr="false" vert="horz" wrap="square">
            <a:normAutofit/>
          </a:bodyPr>
          <a:lstStyle/>
          <a:p>
            <a:pPr algn="l">
              <a:lnSpc>
                <a:spcPct val="150000"/>
              </a:lnSpc>
            </a:pPr>
            <a:r>
              <a:rPr lang="en-US" b="true" sz="2025">
                <a:solidFill>
                  <a:schemeClr val="accent1">
                    <a:alpha val="100000"/>
                  </a:schemeClr>
                </a:solidFill>
                <a:latin typeface="Microsoft Yahei"/>
                <a:ea typeface="Microsoft Yahei"/>
                <a:cs typeface="Microsoft Yahei"/>
              </a:rPr>
              <a:t>拓展至更多游乐项目</a:t>
            </a:r>
          </a:p>
        </p:txBody>
      </p:sp>
      <p:sp>
        <p:nvSpPr>
          <p:cNvPr name="TextBox 49" id="49"/>
          <p:cNvSpPr txBox="true"/>
          <p:nvPr/>
        </p:nvSpPr>
        <p:spPr>
          <a:xfrm rot="0">
            <a:off x="1704918" y="3545958"/>
            <a:ext cx="7382690" cy="863070"/>
          </a:xfrm>
          <a:prstGeom prst="rect">
            <a:avLst/>
          </a:prstGeom>
          <a:ln/>
        </p:spPr>
        <p:txBody>
          <a:bodyPr anchor="ctr" rtlCol="false" lIns="66008" rIns="66008" tIns="33052" bIns="33052" anchorCtr="false" vert="horz" wrap="square">
            <a:normAutofit/>
          </a:bodyPr>
          <a:lstStyle/>
          <a:p>
            <a:pPr algn="l">
              <a:lnSpc>
                <a:spcPct val="186000"/>
              </a:lnSpc>
            </a:pPr>
            <a:r>
              <a:rPr lang="en-US" sz="1500">
                <a:solidFill>
                  <a:srgbClr val="000000">
                    <a:alpha val="100000"/>
                  </a:srgbClr>
                </a:solidFill>
                <a:latin typeface="Microsoft Yahei"/>
                <a:ea typeface="Microsoft Yahei"/>
                <a:cs typeface="Microsoft Yahei"/>
              </a:rPr>
              <a:t>随着技术的不断发展，未来可考虑引入更多智能化功能，如语音提示、自动调整压杠力度等，进一步提升游客体验。</a:t>
            </a:r>
          </a:p>
        </p:txBody>
      </p:sp>
      <p:sp>
        <p:nvSpPr>
          <p:cNvPr name="TextBox 50" id="50"/>
          <p:cNvSpPr txBox="true"/>
          <p:nvPr/>
        </p:nvSpPr>
        <p:spPr>
          <a:xfrm rot="0">
            <a:off x="1704918" y="3081147"/>
            <a:ext cx="7382690" cy="490334"/>
          </a:xfrm>
          <a:prstGeom prst="rect">
            <a:avLst/>
          </a:prstGeom>
          <a:ln/>
        </p:spPr>
        <p:txBody>
          <a:bodyPr anchor="b" rtlCol="false" lIns="66008" rIns="66008" tIns="33052" bIns="33052" anchorCtr="false" vert="horz" wrap="square">
            <a:normAutofit/>
          </a:bodyPr>
          <a:lstStyle/>
          <a:p>
            <a:pPr algn="l">
              <a:lnSpc>
                <a:spcPct val="150000"/>
              </a:lnSpc>
            </a:pPr>
            <a:r>
              <a:rPr lang="en-US" b="true" sz="2025">
                <a:solidFill>
                  <a:schemeClr val="accent1">
                    <a:alpha val="100000"/>
                  </a:schemeClr>
                </a:solidFill>
                <a:latin typeface="Microsoft Yahei"/>
                <a:ea typeface="Microsoft Yahei"/>
                <a:cs typeface="Microsoft Yahei"/>
              </a:rPr>
              <a:t>引入更多智能化功能</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5083" r="15083"/>
          <a:stretch>
            <a:fillRect/>
          </a:stretch>
        </p:blipFill>
        <p:spPr>
          <a:xfrm rot="0">
            <a:off x="705128" y="1258733"/>
            <a:ext cx="5140491" cy="5140490"/>
          </a:xfrm>
          <a:prstGeom prst="roundRect">
            <a:avLst/>
          </a:prstGeom>
        </p:spPr>
      </p:pic>
      <p:sp>
        <p:nvSpPr>
          <p:cNvPr name="TextBox 3" id="3"/>
          <p:cNvSpPr txBox="true"/>
          <p:nvPr/>
        </p:nvSpPr>
        <p:spPr>
          <a:xfrm rot="0">
            <a:off x="6422466" y="1924848"/>
            <a:ext cx="5064406" cy="994791"/>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针对现有系统存在的不足，研究更加先进的算法以提升压杠状态监测和指示的准确性。</a:t>
            </a:r>
          </a:p>
        </p:txBody>
      </p:sp>
      <p:sp>
        <p:nvSpPr>
          <p:cNvPr name="TextBox 4" id="4"/>
          <p:cNvSpPr txBox="true"/>
          <p:nvPr/>
        </p:nvSpPr>
        <p:spPr>
          <a:xfrm rot="0">
            <a:off x="6422466" y="1539657"/>
            <a:ext cx="4169507" cy="367284"/>
          </a:xfrm>
          <a:prstGeom prst="rect">
            <a:avLst/>
          </a:prstGeom>
          <a:ln/>
        </p:spPr>
        <p:txBody>
          <a:bodyPr anchor="t" rtlCol="false" lIns="114300" rIns="114300" tIns="57150" bIns="57150" anchorCtr="false" vert="horz" wrap="square">
            <a:spAutoFit/>
          </a:bodyPr>
          <a:lstStyle/>
          <a:p>
            <a:pPr>
              <a:lnSpc>
                <a:spcPct val="77000"/>
              </a:lnSpc>
            </a:pPr>
            <a:r>
              <a:rPr lang="en-US" b="true" sz="1606">
                <a:solidFill>
                  <a:schemeClr val="accent1">
                    <a:alpha val="100000"/>
                  </a:schemeClr>
                </a:solidFill>
                <a:latin typeface="Microsoft Yahei"/>
                <a:ea typeface="Microsoft Yahei"/>
                <a:cs typeface="Microsoft Yahei"/>
              </a:rPr>
              <a:t>进一步优化算法提升准确性</a:t>
            </a:r>
          </a:p>
        </p:txBody>
      </p:sp>
      <p:sp>
        <p:nvSpPr>
          <p:cNvPr name="TextBox 5" id="5"/>
          <p:cNvSpPr txBox="true"/>
          <p:nvPr/>
        </p:nvSpPr>
        <p:spPr>
          <a:xfrm rot="0">
            <a:off x="6422466" y="3539953"/>
            <a:ext cx="5064406" cy="994791"/>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除了游乐项目外，还可探索智能压杠指示系统在演出、展览等其他领域的应用可能性。</a:t>
            </a:r>
          </a:p>
        </p:txBody>
      </p:sp>
      <p:sp>
        <p:nvSpPr>
          <p:cNvPr name="TextBox 6" id="6"/>
          <p:cNvSpPr txBox="true"/>
          <p:nvPr/>
        </p:nvSpPr>
        <p:spPr>
          <a:xfrm rot="0">
            <a:off x="6422466" y="3191338"/>
            <a:ext cx="4169507" cy="367284"/>
          </a:xfrm>
          <a:prstGeom prst="rect">
            <a:avLst/>
          </a:prstGeom>
          <a:ln/>
        </p:spPr>
        <p:txBody>
          <a:bodyPr anchor="t" rtlCol="false" lIns="114300" rIns="114300" tIns="57150" bIns="57150" anchorCtr="false" vert="horz" wrap="square">
            <a:spAutoFit/>
          </a:bodyPr>
          <a:lstStyle/>
          <a:p>
            <a:pPr>
              <a:lnSpc>
                <a:spcPct val="77000"/>
              </a:lnSpc>
            </a:pPr>
            <a:r>
              <a:rPr lang="en-US" b="true" sz="1606">
                <a:solidFill>
                  <a:schemeClr val="accent1">
                    <a:alpha val="100000"/>
                  </a:schemeClr>
                </a:solidFill>
                <a:latin typeface="Microsoft Yahei"/>
                <a:ea typeface="Microsoft Yahei"/>
                <a:cs typeface="Microsoft Yahei"/>
              </a:rPr>
              <a:t>探索更多应用场景</a:t>
            </a:r>
          </a:p>
        </p:txBody>
      </p:sp>
      <p:sp>
        <p:nvSpPr>
          <p:cNvPr name="TextBox 7" id="7"/>
          <p:cNvSpPr txBox="true"/>
          <p:nvPr/>
        </p:nvSpPr>
        <p:spPr>
          <a:xfrm rot="0">
            <a:off x="6422466" y="5213997"/>
            <a:ext cx="5064406" cy="994791"/>
          </a:xfrm>
          <a:prstGeom prst="rect">
            <a:avLst/>
          </a:prstGeom>
          <a:ln/>
        </p:spPr>
        <p:txBody>
          <a:bodyPr anchor="t" rtlCol="false" lIns="114300" rIns="114300" tIns="57150" bIns="57150" anchorCtr="false" vert="horz" wrap="square">
            <a:spAutoFit/>
          </a:bodyPr>
          <a:lstStyle/>
          <a:p>
            <a:pPr>
              <a:lnSpc>
                <a:spcPct val="120000"/>
              </a:lnSpc>
            </a:pPr>
            <a:r>
              <a:rPr lang="en-US" sz="1500">
                <a:solidFill>
                  <a:schemeClr val="dk1">
                    <a:alpha val="100000"/>
                  </a:schemeClr>
                </a:solidFill>
                <a:latin typeface="Microsoft Yahei"/>
                <a:ea typeface="Microsoft Yahei"/>
                <a:cs typeface="Microsoft Yahei"/>
              </a:rPr>
              <a:t>持续关注物联网、人工智能等新技术的发展动态，并适时将其引入智能压杠指示系统的研发中，以保持系统的先进性和竞争力。</a:t>
            </a:r>
          </a:p>
        </p:txBody>
      </p:sp>
      <p:sp>
        <p:nvSpPr>
          <p:cNvPr name="TextBox 8" id="8"/>
          <p:cNvSpPr txBox="true"/>
          <p:nvPr/>
        </p:nvSpPr>
        <p:spPr>
          <a:xfrm rot="0">
            <a:off x="6422466" y="4823558"/>
            <a:ext cx="4169507" cy="367284"/>
          </a:xfrm>
          <a:prstGeom prst="rect">
            <a:avLst/>
          </a:prstGeom>
          <a:ln/>
        </p:spPr>
        <p:txBody>
          <a:bodyPr anchor="t" rtlCol="false" lIns="114300" rIns="114300" tIns="57150" bIns="57150" anchorCtr="false" vert="horz" wrap="square">
            <a:spAutoFit/>
          </a:bodyPr>
          <a:lstStyle/>
          <a:p>
            <a:pPr>
              <a:lnSpc>
                <a:spcPct val="77000"/>
              </a:lnSpc>
            </a:pPr>
            <a:r>
              <a:rPr lang="en-US" b="true" sz="1606">
                <a:solidFill>
                  <a:schemeClr val="accent1">
                    <a:alpha val="100000"/>
                  </a:schemeClr>
                </a:solidFill>
                <a:latin typeface="Microsoft Yahei"/>
                <a:ea typeface="Microsoft Yahei"/>
                <a:cs typeface="Microsoft Yahei"/>
              </a:rPr>
              <a:t>关注新技术发展并适时引入</a:t>
            </a:r>
          </a:p>
        </p:txBody>
      </p:sp>
      <p:grpSp>
        <p:nvGrpSpPr>
          <p:cNvPr name="Group 9" id="9"/>
          <p:cNvGrpSpPr/>
          <p:nvPr/>
        </p:nvGrpSpPr>
        <p:grpSpPr>
          <a:xfrm rot="0">
            <a:off x="454963" y="93878"/>
            <a:ext cx="10641129" cy="914400"/>
            <a:chOff x="454963" y="93878"/>
            <a:chExt cx="10641129" cy="914400"/>
          </a:xfrm>
        </p:grpSpPr>
        <p:sp>
          <p:nvSpPr>
            <p:cNvPr name="AutoShape 10" id="10"/>
            <p:cNvSpPr/>
            <p:nvPr/>
          </p:nvSpPr>
          <p:spPr>
            <a:xfrm rot="0">
              <a:off x="454963" y="331168"/>
              <a:ext cx="84147" cy="84147"/>
            </a:xfrm>
            <a:prstGeom prst="ellipse">
              <a:avLst/>
            </a:prstGeom>
            <a:solidFill>
              <a:schemeClr val="accent1">
                <a:alpha val="100000"/>
              </a:schemeClr>
            </a:solidFill>
            <a:ln/>
          </p:spPr>
        </p:sp>
        <p:sp>
          <p:nvSpPr>
            <p:cNvPr name="AutoShape 11" id="11"/>
            <p:cNvSpPr/>
            <p:nvPr/>
          </p:nvSpPr>
          <p:spPr>
            <a:xfrm rot="0">
              <a:off x="575049" y="337743"/>
              <a:ext cx="78137" cy="78137"/>
            </a:xfrm>
            <a:prstGeom prst="ellipse">
              <a:avLst/>
            </a:prstGeom>
            <a:solidFill>
              <a:schemeClr val="accent1">
                <a:alpha val="80000"/>
              </a:schemeClr>
            </a:solidFill>
            <a:ln/>
          </p:spPr>
        </p:sp>
        <p:sp>
          <p:nvSpPr>
            <p:cNvPr name="AutoShape 12" id="12"/>
            <p:cNvSpPr/>
            <p:nvPr/>
          </p:nvSpPr>
          <p:spPr>
            <a:xfrm rot="0">
              <a:off x="689125" y="339460"/>
              <a:ext cx="74704" cy="74704"/>
            </a:xfrm>
            <a:prstGeom prst="ellipse">
              <a:avLst/>
            </a:prstGeom>
            <a:solidFill>
              <a:schemeClr val="accent1">
                <a:alpha val="60000"/>
              </a:schemeClr>
            </a:solidFill>
            <a:ln/>
          </p:spPr>
        </p:sp>
        <p:sp>
          <p:nvSpPr>
            <p:cNvPr name="AutoShape 13" id="13"/>
            <p:cNvSpPr/>
            <p:nvPr/>
          </p:nvSpPr>
          <p:spPr>
            <a:xfrm rot="0">
              <a:off x="799768" y="348430"/>
              <a:ext cx="69238" cy="69238"/>
            </a:xfrm>
            <a:prstGeom prst="ellipse">
              <a:avLst/>
            </a:prstGeom>
            <a:solidFill>
              <a:schemeClr val="accent1">
                <a:alpha val="40000"/>
              </a:schemeClr>
            </a:solidFill>
            <a:ln/>
          </p:spPr>
        </p:sp>
        <p:sp>
          <p:nvSpPr>
            <p:cNvPr name="AutoShape 14" id="14"/>
            <p:cNvSpPr/>
            <p:nvPr/>
          </p:nvSpPr>
          <p:spPr>
            <a:xfrm rot="0">
              <a:off x="904945" y="344297"/>
              <a:ext cx="65594" cy="65594"/>
            </a:xfrm>
            <a:prstGeom prst="ellipse">
              <a:avLst/>
            </a:prstGeom>
            <a:solidFill>
              <a:schemeClr val="accent1">
                <a:alpha val="20000"/>
              </a:schemeClr>
            </a:solidFill>
            <a:ln/>
          </p:spPr>
        </p:sp>
        <p:sp>
          <p:nvSpPr>
            <p:cNvPr name="AutoShape 15" id="15"/>
            <p:cNvSpPr/>
            <p:nvPr/>
          </p:nvSpPr>
          <p:spPr>
            <a:xfrm rot="0">
              <a:off x="454963" y="448942"/>
              <a:ext cx="84147" cy="84147"/>
            </a:xfrm>
            <a:prstGeom prst="ellipse">
              <a:avLst/>
            </a:prstGeom>
            <a:solidFill>
              <a:schemeClr val="accent1">
                <a:alpha val="100000"/>
              </a:schemeClr>
            </a:solidFill>
            <a:ln/>
          </p:spPr>
        </p:sp>
        <p:sp>
          <p:nvSpPr>
            <p:cNvPr name="AutoShape 16" id="16"/>
            <p:cNvSpPr/>
            <p:nvPr/>
          </p:nvSpPr>
          <p:spPr>
            <a:xfrm rot="0">
              <a:off x="575049" y="455517"/>
              <a:ext cx="78137" cy="78137"/>
            </a:xfrm>
            <a:prstGeom prst="ellipse">
              <a:avLst/>
            </a:prstGeom>
            <a:solidFill>
              <a:schemeClr val="accent1">
                <a:alpha val="80000"/>
              </a:schemeClr>
            </a:solidFill>
            <a:ln/>
          </p:spPr>
        </p:sp>
        <p:sp>
          <p:nvSpPr>
            <p:cNvPr name="AutoShape 17" id="17"/>
            <p:cNvSpPr/>
            <p:nvPr/>
          </p:nvSpPr>
          <p:spPr>
            <a:xfrm rot="0">
              <a:off x="689125" y="457233"/>
              <a:ext cx="74704" cy="74704"/>
            </a:xfrm>
            <a:prstGeom prst="ellipse">
              <a:avLst/>
            </a:prstGeom>
            <a:solidFill>
              <a:schemeClr val="accent1">
                <a:alpha val="60000"/>
              </a:schemeClr>
            </a:solidFill>
            <a:ln/>
          </p:spPr>
        </p:sp>
        <p:sp>
          <p:nvSpPr>
            <p:cNvPr name="AutoShape 18" id="18"/>
            <p:cNvSpPr/>
            <p:nvPr/>
          </p:nvSpPr>
          <p:spPr>
            <a:xfrm rot="0">
              <a:off x="799768" y="466203"/>
              <a:ext cx="69238" cy="69238"/>
            </a:xfrm>
            <a:prstGeom prst="ellipse">
              <a:avLst/>
            </a:prstGeom>
            <a:solidFill>
              <a:schemeClr val="accent1">
                <a:alpha val="40000"/>
              </a:schemeClr>
            </a:solidFill>
            <a:ln/>
          </p:spPr>
        </p:sp>
        <p:sp>
          <p:nvSpPr>
            <p:cNvPr name="AutoShape 19" id="19"/>
            <p:cNvSpPr/>
            <p:nvPr/>
          </p:nvSpPr>
          <p:spPr>
            <a:xfrm rot="0">
              <a:off x="904945" y="462070"/>
              <a:ext cx="65594" cy="65594"/>
            </a:xfrm>
            <a:prstGeom prst="ellipse">
              <a:avLst/>
            </a:prstGeom>
            <a:solidFill>
              <a:schemeClr val="accent1">
                <a:alpha val="20000"/>
              </a:schemeClr>
            </a:solidFill>
            <a:ln/>
          </p:spPr>
        </p:sp>
        <p:sp>
          <p:nvSpPr>
            <p:cNvPr name="AutoShape 20" id="20"/>
            <p:cNvSpPr/>
            <p:nvPr/>
          </p:nvSpPr>
          <p:spPr>
            <a:xfrm rot="0">
              <a:off x="454963" y="566715"/>
              <a:ext cx="84147" cy="84147"/>
            </a:xfrm>
            <a:prstGeom prst="ellipse">
              <a:avLst/>
            </a:prstGeom>
            <a:solidFill>
              <a:schemeClr val="accent1">
                <a:alpha val="100000"/>
              </a:schemeClr>
            </a:solidFill>
            <a:ln/>
          </p:spPr>
        </p:sp>
        <p:sp>
          <p:nvSpPr>
            <p:cNvPr name="AutoShape 21" id="21"/>
            <p:cNvSpPr/>
            <p:nvPr/>
          </p:nvSpPr>
          <p:spPr>
            <a:xfrm rot="0">
              <a:off x="575049" y="573291"/>
              <a:ext cx="78137" cy="78137"/>
            </a:xfrm>
            <a:prstGeom prst="ellipse">
              <a:avLst/>
            </a:prstGeom>
            <a:solidFill>
              <a:schemeClr val="accent1">
                <a:alpha val="80000"/>
              </a:schemeClr>
            </a:solidFill>
            <a:ln/>
          </p:spPr>
        </p:sp>
        <p:sp>
          <p:nvSpPr>
            <p:cNvPr name="AutoShape 22" id="22"/>
            <p:cNvSpPr/>
            <p:nvPr/>
          </p:nvSpPr>
          <p:spPr>
            <a:xfrm rot="0">
              <a:off x="689125" y="575007"/>
              <a:ext cx="74704" cy="74704"/>
            </a:xfrm>
            <a:prstGeom prst="ellipse">
              <a:avLst/>
            </a:prstGeom>
            <a:solidFill>
              <a:schemeClr val="accent1">
                <a:alpha val="60000"/>
              </a:schemeClr>
            </a:solidFill>
            <a:ln/>
          </p:spPr>
        </p:sp>
        <p:sp>
          <p:nvSpPr>
            <p:cNvPr name="AutoShape 23" id="23"/>
            <p:cNvSpPr/>
            <p:nvPr/>
          </p:nvSpPr>
          <p:spPr>
            <a:xfrm rot="0">
              <a:off x="799768" y="583977"/>
              <a:ext cx="69238" cy="69238"/>
            </a:xfrm>
            <a:prstGeom prst="ellipse">
              <a:avLst/>
            </a:prstGeom>
            <a:solidFill>
              <a:schemeClr val="accent1">
                <a:alpha val="40000"/>
              </a:schemeClr>
            </a:solidFill>
            <a:ln/>
          </p:spPr>
        </p:sp>
        <p:sp>
          <p:nvSpPr>
            <p:cNvPr name="AutoShape 24" id="24"/>
            <p:cNvSpPr/>
            <p:nvPr/>
          </p:nvSpPr>
          <p:spPr>
            <a:xfrm rot="0">
              <a:off x="904945" y="579844"/>
              <a:ext cx="65594" cy="65594"/>
            </a:xfrm>
            <a:prstGeom prst="ellipse">
              <a:avLst/>
            </a:prstGeom>
            <a:solidFill>
              <a:schemeClr val="accent1">
                <a:alpha val="20000"/>
              </a:schemeClr>
            </a:solidFill>
            <a:ln/>
          </p:spPr>
        </p:sp>
        <p:sp>
          <p:nvSpPr>
            <p:cNvPr name="AutoShape 25" id="25"/>
            <p:cNvSpPr/>
            <p:nvPr/>
          </p:nvSpPr>
          <p:spPr>
            <a:xfrm rot="0">
              <a:off x="454963" y="684489"/>
              <a:ext cx="84147" cy="84147"/>
            </a:xfrm>
            <a:prstGeom prst="ellipse">
              <a:avLst/>
            </a:prstGeom>
            <a:solidFill>
              <a:schemeClr val="accent1">
                <a:alpha val="100000"/>
              </a:schemeClr>
            </a:solidFill>
            <a:ln/>
          </p:spPr>
        </p:sp>
        <p:sp>
          <p:nvSpPr>
            <p:cNvPr name="AutoShape 26" id="26"/>
            <p:cNvSpPr/>
            <p:nvPr/>
          </p:nvSpPr>
          <p:spPr>
            <a:xfrm rot="0">
              <a:off x="575049" y="691064"/>
              <a:ext cx="78137" cy="78137"/>
            </a:xfrm>
            <a:prstGeom prst="ellipse">
              <a:avLst/>
            </a:prstGeom>
            <a:solidFill>
              <a:schemeClr val="accent1">
                <a:alpha val="80000"/>
              </a:schemeClr>
            </a:solidFill>
            <a:ln/>
          </p:spPr>
        </p:sp>
        <p:sp>
          <p:nvSpPr>
            <p:cNvPr name="AutoShape 27" id="27"/>
            <p:cNvSpPr/>
            <p:nvPr/>
          </p:nvSpPr>
          <p:spPr>
            <a:xfrm rot="0">
              <a:off x="689125" y="692781"/>
              <a:ext cx="74704" cy="74704"/>
            </a:xfrm>
            <a:prstGeom prst="ellipse">
              <a:avLst/>
            </a:prstGeom>
            <a:solidFill>
              <a:schemeClr val="accent1">
                <a:alpha val="60000"/>
              </a:schemeClr>
            </a:solidFill>
            <a:ln/>
          </p:spPr>
        </p:sp>
        <p:sp>
          <p:nvSpPr>
            <p:cNvPr name="AutoShape 28" id="28"/>
            <p:cNvSpPr/>
            <p:nvPr/>
          </p:nvSpPr>
          <p:spPr>
            <a:xfrm rot="0">
              <a:off x="799768" y="701751"/>
              <a:ext cx="69238" cy="69238"/>
            </a:xfrm>
            <a:prstGeom prst="ellipse">
              <a:avLst/>
            </a:prstGeom>
            <a:solidFill>
              <a:schemeClr val="accent1">
                <a:alpha val="40000"/>
              </a:schemeClr>
            </a:solidFill>
            <a:ln/>
          </p:spPr>
        </p:sp>
        <p:sp>
          <p:nvSpPr>
            <p:cNvPr name="AutoShape 29" id="29"/>
            <p:cNvSpPr/>
            <p:nvPr/>
          </p:nvSpPr>
          <p:spPr>
            <a:xfrm rot="0">
              <a:off x="904945" y="697618"/>
              <a:ext cx="65594" cy="65594"/>
            </a:xfrm>
            <a:prstGeom prst="ellipse">
              <a:avLst/>
            </a:prstGeom>
            <a:solidFill>
              <a:schemeClr val="accent1">
                <a:alpha val="20000"/>
              </a:schemeClr>
            </a:solidFill>
            <a:ln/>
          </p:spPr>
        </p:sp>
        <p:sp>
          <p:nvSpPr>
            <p:cNvPr name="TextBox 30" id="30"/>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未来研究方向提</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5625811" y="1717202"/>
            <a:ext cx="6388113" cy="1876425"/>
          </a:xfrm>
          <a:prstGeom prst="rect">
            <a:avLst/>
          </a:prstGeom>
          <a:ln/>
        </p:spPr>
        <p:txBody>
          <a:bodyPr anchor="t" rtlCol="false" lIns="114300" rIns="114300" tIns="57150" bIns="57150" anchorCtr="false" vert="horz" wrap="square">
            <a:spAutoFit/>
          </a:bodyPr>
          <a:lstStyle/>
          <a:p>
            <a:pPr>
              <a:lnSpc>
                <a:spcPct val="120000"/>
              </a:lnSpc>
            </a:pPr>
            <a:r>
              <a:rPr lang="en-US" b="true" sz="9225">
                <a:solidFill>
                  <a:schemeClr val="accent1">
                    <a:alpha val="100000"/>
                  </a:schemeClr>
                </a:solidFill>
                <a:latin typeface="Microsoft Yahei"/>
                <a:ea typeface="Microsoft Yahei"/>
                <a:cs typeface="Microsoft Yahei"/>
              </a:rPr>
              <a:t>THANKS</a:t>
            </a:r>
          </a:p>
        </p:txBody>
      </p:sp>
      <p:sp>
        <p:nvSpPr>
          <p:cNvPr name="TextBox 3" id="3"/>
          <p:cNvSpPr txBox="true"/>
          <p:nvPr/>
        </p:nvSpPr>
        <p:spPr>
          <a:xfrm rot="0">
            <a:off x="5718575" y="3228689"/>
            <a:ext cx="4943475" cy="542925"/>
          </a:xfrm>
          <a:prstGeom prst="rect">
            <a:avLst/>
          </a:prstGeom>
          <a:ln/>
        </p:spPr>
        <p:txBody>
          <a:bodyPr anchor="t" rtlCol="false" lIns="114300" rIns="114300" tIns="57150" bIns="57150" anchorCtr="false" vert="horz" wrap="square">
            <a:spAutoFit/>
          </a:bodyPr>
          <a:lstStyle/>
          <a:p>
            <a:pPr>
              <a:lnSpc>
                <a:spcPct val="90000"/>
              </a:lnSpc>
            </a:pPr>
            <a:r>
              <a:rPr lang="en-US" sz="2700">
                <a:solidFill>
                  <a:schemeClr val="accent1">
                    <a:alpha val="100000"/>
                  </a:schemeClr>
                </a:solidFill>
                <a:latin typeface="Microsoft Yahei"/>
                <a:ea typeface="Microsoft Yahei"/>
                <a:cs typeface="Microsoft Yahei"/>
              </a:rPr>
              <a:t>感谢观看</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Freeform 2" id="2"/>
          <p:cNvSpPr/>
          <p:nvPr/>
        </p:nvSpPr>
        <p:spPr>
          <a:xfrm rot="0">
            <a:off x="689599" y="3579052"/>
            <a:ext cx="1702240" cy="1665358"/>
          </a:xfrm>
          <a:custGeom>
            <a:avLst/>
            <a:gdLst/>
            <a:ahLst/>
            <a:cxnLst/>
            <a:rect r="r" b="b" t="t" l="l"/>
            <a:pathLst>
              <a:path h="1863725" w="1905000">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lumMod val="75000"/>
              <a:alpha val="100000"/>
            </a:schemeClr>
          </a:solidFill>
          <a:ln/>
        </p:spPr>
      </p:sp>
      <p:sp>
        <p:nvSpPr>
          <p:cNvPr name="Freeform 3" id="3"/>
          <p:cNvSpPr/>
          <p:nvPr/>
        </p:nvSpPr>
        <p:spPr>
          <a:xfrm rot="0">
            <a:off x="1780524" y="1984015"/>
            <a:ext cx="2204933" cy="2157159"/>
          </a:xfrm>
          <a:custGeom>
            <a:avLst/>
            <a:gdLst/>
            <a:ahLst/>
            <a:cxnLst/>
            <a:rect r="r" b="b" t="t" l="l"/>
            <a:pathLst>
              <a:path h="1863725" w="1905000">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alpha val="100000"/>
            </a:schemeClr>
          </a:solidFill>
          <a:ln/>
        </p:spPr>
      </p:sp>
      <p:sp>
        <p:nvSpPr>
          <p:cNvPr name="Freeform 4" id="4"/>
          <p:cNvSpPr/>
          <p:nvPr/>
        </p:nvSpPr>
        <p:spPr>
          <a:xfrm rot="0">
            <a:off x="3279872" y="3539082"/>
            <a:ext cx="2116735" cy="2070873"/>
          </a:xfrm>
          <a:custGeom>
            <a:avLst/>
            <a:gdLst/>
            <a:ahLst/>
            <a:cxnLst/>
            <a:rect r="r" b="b" t="t" l="l"/>
            <a:pathLst>
              <a:path h="1863725" w="1905000">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lumMod val="75000"/>
              <a:alpha val="100000"/>
            </a:schemeClr>
          </a:solidFill>
          <a:ln/>
        </p:spPr>
      </p:sp>
      <p:sp>
        <p:nvSpPr>
          <p:cNvPr name="Freeform 5" id="5"/>
          <p:cNvSpPr/>
          <p:nvPr/>
        </p:nvSpPr>
        <p:spPr>
          <a:xfrm rot="0">
            <a:off x="4779230" y="2392515"/>
            <a:ext cx="1702240" cy="1665358"/>
          </a:xfrm>
          <a:custGeom>
            <a:avLst/>
            <a:gdLst/>
            <a:ahLst/>
            <a:cxnLst/>
            <a:rect r="r" b="b" t="t" l="l"/>
            <a:pathLst>
              <a:path h="1863725" w="1905000">
                <a:moveTo>
                  <a:pt x="952500" y="355818"/>
                </a:moveTo>
                <a:cubicBezTo>
                  <a:pt x="634360" y="355818"/>
                  <a:pt x="376456" y="613722"/>
                  <a:pt x="376456" y="931862"/>
                </a:cubicBezTo>
                <a:cubicBezTo>
                  <a:pt x="376456" y="1250002"/>
                  <a:pt x="634360" y="1507906"/>
                  <a:pt x="952500" y="1507906"/>
                </a:cubicBezTo>
                <a:cubicBezTo>
                  <a:pt x="1270640" y="1507906"/>
                  <a:pt x="1528544" y="1250002"/>
                  <a:pt x="1528544" y="931862"/>
                </a:cubicBezTo>
                <a:cubicBezTo>
                  <a:pt x="1528544" y="613722"/>
                  <a:pt x="1270640" y="355818"/>
                  <a:pt x="952500" y="355818"/>
                </a:cubicBezTo>
                <a:close/>
                <a:moveTo>
                  <a:pt x="747804" y="0"/>
                </a:moveTo>
                <a:lnTo>
                  <a:pt x="752363" y="0"/>
                </a:lnTo>
                <a:lnTo>
                  <a:pt x="756921" y="650"/>
                </a:lnTo>
                <a:lnTo>
                  <a:pt x="761262" y="1735"/>
                </a:lnTo>
                <a:lnTo>
                  <a:pt x="765604" y="3253"/>
                </a:lnTo>
                <a:lnTo>
                  <a:pt x="769728" y="4988"/>
                </a:lnTo>
                <a:lnTo>
                  <a:pt x="773635" y="7374"/>
                </a:lnTo>
                <a:lnTo>
                  <a:pt x="777108" y="9977"/>
                </a:lnTo>
                <a:lnTo>
                  <a:pt x="780798" y="12796"/>
                </a:lnTo>
                <a:lnTo>
                  <a:pt x="783837" y="16050"/>
                </a:lnTo>
                <a:lnTo>
                  <a:pt x="786660" y="19736"/>
                </a:lnTo>
                <a:lnTo>
                  <a:pt x="789264" y="23640"/>
                </a:lnTo>
                <a:lnTo>
                  <a:pt x="791218" y="27978"/>
                </a:lnTo>
                <a:lnTo>
                  <a:pt x="793172" y="32316"/>
                </a:lnTo>
                <a:lnTo>
                  <a:pt x="841361" y="181970"/>
                </a:lnTo>
                <a:lnTo>
                  <a:pt x="855036" y="180018"/>
                </a:lnTo>
                <a:lnTo>
                  <a:pt x="868929" y="178499"/>
                </a:lnTo>
                <a:lnTo>
                  <a:pt x="882604" y="176981"/>
                </a:lnTo>
                <a:lnTo>
                  <a:pt x="896497" y="175897"/>
                </a:lnTo>
                <a:lnTo>
                  <a:pt x="910389" y="175029"/>
                </a:lnTo>
                <a:lnTo>
                  <a:pt x="924281" y="174378"/>
                </a:lnTo>
                <a:lnTo>
                  <a:pt x="938391" y="173945"/>
                </a:lnTo>
                <a:lnTo>
                  <a:pt x="952500" y="173945"/>
                </a:lnTo>
                <a:lnTo>
                  <a:pt x="966392" y="173945"/>
                </a:lnTo>
                <a:lnTo>
                  <a:pt x="980719" y="174378"/>
                </a:lnTo>
                <a:lnTo>
                  <a:pt x="994612" y="175029"/>
                </a:lnTo>
                <a:lnTo>
                  <a:pt x="1008505" y="175897"/>
                </a:lnTo>
                <a:lnTo>
                  <a:pt x="1022397" y="176981"/>
                </a:lnTo>
                <a:lnTo>
                  <a:pt x="1035855" y="178499"/>
                </a:lnTo>
                <a:lnTo>
                  <a:pt x="1049747" y="180018"/>
                </a:lnTo>
                <a:lnTo>
                  <a:pt x="1063423" y="181970"/>
                </a:lnTo>
                <a:lnTo>
                  <a:pt x="1112046" y="32316"/>
                </a:lnTo>
                <a:lnTo>
                  <a:pt x="1113783" y="27762"/>
                </a:lnTo>
                <a:lnTo>
                  <a:pt x="1115954" y="23640"/>
                </a:lnTo>
                <a:lnTo>
                  <a:pt x="1118558" y="19736"/>
                </a:lnTo>
                <a:lnTo>
                  <a:pt x="1121380" y="16050"/>
                </a:lnTo>
                <a:lnTo>
                  <a:pt x="1124419" y="12796"/>
                </a:lnTo>
                <a:lnTo>
                  <a:pt x="1127675" y="9977"/>
                </a:lnTo>
                <a:lnTo>
                  <a:pt x="1131582" y="7157"/>
                </a:lnTo>
                <a:lnTo>
                  <a:pt x="1135490" y="4988"/>
                </a:lnTo>
                <a:lnTo>
                  <a:pt x="1139614" y="3253"/>
                </a:lnTo>
                <a:lnTo>
                  <a:pt x="1143738" y="1735"/>
                </a:lnTo>
                <a:lnTo>
                  <a:pt x="1148080" y="650"/>
                </a:lnTo>
                <a:lnTo>
                  <a:pt x="1152638" y="0"/>
                </a:lnTo>
                <a:lnTo>
                  <a:pt x="1157414" y="0"/>
                </a:lnTo>
                <a:lnTo>
                  <a:pt x="1161972" y="216"/>
                </a:lnTo>
                <a:lnTo>
                  <a:pt x="1166531" y="868"/>
                </a:lnTo>
                <a:lnTo>
                  <a:pt x="1171306" y="1952"/>
                </a:lnTo>
                <a:lnTo>
                  <a:pt x="1322169" y="51402"/>
                </a:lnTo>
                <a:lnTo>
                  <a:pt x="1326945" y="52921"/>
                </a:lnTo>
                <a:lnTo>
                  <a:pt x="1331069" y="55090"/>
                </a:lnTo>
                <a:lnTo>
                  <a:pt x="1335194" y="57475"/>
                </a:lnTo>
                <a:lnTo>
                  <a:pt x="1338666" y="60295"/>
                </a:lnTo>
                <a:lnTo>
                  <a:pt x="1342139" y="63765"/>
                </a:lnTo>
                <a:lnTo>
                  <a:pt x="1344962" y="67018"/>
                </a:lnTo>
                <a:lnTo>
                  <a:pt x="1347349" y="70706"/>
                </a:lnTo>
                <a:lnTo>
                  <a:pt x="1349737" y="74392"/>
                </a:lnTo>
                <a:lnTo>
                  <a:pt x="1351474" y="78514"/>
                </a:lnTo>
                <a:lnTo>
                  <a:pt x="1353210" y="82852"/>
                </a:lnTo>
                <a:lnTo>
                  <a:pt x="1354079" y="87406"/>
                </a:lnTo>
                <a:lnTo>
                  <a:pt x="1354730" y="91961"/>
                </a:lnTo>
                <a:lnTo>
                  <a:pt x="1354946" y="96515"/>
                </a:lnTo>
                <a:lnTo>
                  <a:pt x="1354296" y="101287"/>
                </a:lnTo>
                <a:lnTo>
                  <a:pt x="1353645" y="105842"/>
                </a:lnTo>
                <a:lnTo>
                  <a:pt x="1352559" y="110396"/>
                </a:lnTo>
                <a:lnTo>
                  <a:pt x="1303718" y="260050"/>
                </a:lnTo>
                <a:lnTo>
                  <a:pt x="1316091" y="266773"/>
                </a:lnTo>
                <a:lnTo>
                  <a:pt x="1328464" y="273497"/>
                </a:lnTo>
                <a:lnTo>
                  <a:pt x="1340403" y="280654"/>
                </a:lnTo>
                <a:lnTo>
                  <a:pt x="1352342" y="287811"/>
                </a:lnTo>
                <a:lnTo>
                  <a:pt x="1364281" y="295186"/>
                </a:lnTo>
                <a:lnTo>
                  <a:pt x="1375785" y="302994"/>
                </a:lnTo>
                <a:lnTo>
                  <a:pt x="1387073" y="310585"/>
                </a:lnTo>
                <a:lnTo>
                  <a:pt x="1398578" y="318827"/>
                </a:lnTo>
                <a:lnTo>
                  <a:pt x="1409648" y="327068"/>
                </a:lnTo>
                <a:lnTo>
                  <a:pt x="1420719" y="335527"/>
                </a:lnTo>
                <a:lnTo>
                  <a:pt x="1431572" y="344203"/>
                </a:lnTo>
                <a:lnTo>
                  <a:pt x="1442209" y="353095"/>
                </a:lnTo>
                <a:lnTo>
                  <a:pt x="1452628" y="361988"/>
                </a:lnTo>
                <a:lnTo>
                  <a:pt x="1463047" y="371314"/>
                </a:lnTo>
                <a:lnTo>
                  <a:pt x="1473250" y="380857"/>
                </a:lnTo>
                <a:lnTo>
                  <a:pt x="1483234" y="390400"/>
                </a:lnTo>
                <a:lnTo>
                  <a:pt x="1610872" y="297788"/>
                </a:lnTo>
                <a:lnTo>
                  <a:pt x="1614779" y="295186"/>
                </a:lnTo>
                <a:lnTo>
                  <a:pt x="1619120" y="293017"/>
                </a:lnTo>
                <a:lnTo>
                  <a:pt x="1623244" y="291499"/>
                </a:lnTo>
                <a:lnTo>
                  <a:pt x="1627803" y="290197"/>
                </a:lnTo>
                <a:lnTo>
                  <a:pt x="1632144" y="289330"/>
                </a:lnTo>
                <a:lnTo>
                  <a:pt x="1636702" y="288896"/>
                </a:lnTo>
                <a:lnTo>
                  <a:pt x="1641261" y="288896"/>
                </a:lnTo>
                <a:lnTo>
                  <a:pt x="1645603" y="289330"/>
                </a:lnTo>
                <a:lnTo>
                  <a:pt x="1649944" y="290414"/>
                </a:lnTo>
                <a:lnTo>
                  <a:pt x="1654285" y="291715"/>
                </a:lnTo>
                <a:lnTo>
                  <a:pt x="1658410" y="293451"/>
                </a:lnTo>
                <a:lnTo>
                  <a:pt x="1662534" y="295619"/>
                </a:lnTo>
                <a:lnTo>
                  <a:pt x="1666441" y="298005"/>
                </a:lnTo>
                <a:lnTo>
                  <a:pt x="1670132" y="301259"/>
                </a:lnTo>
                <a:lnTo>
                  <a:pt x="1673171" y="304512"/>
                </a:lnTo>
                <a:lnTo>
                  <a:pt x="1676210" y="308416"/>
                </a:lnTo>
                <a:lnTo>
                  <a:pt x="1769766" y="436597"/>
                </a:lnTo>
                <a:lnTo>
                  <a:pt x="1772371" y="440718"/>
                </a:lnTo>
                <a:lnTo>
                  <a:pt x="1774542" y="444839"/>
                </a:lnTo>
                <a:lnTo>
                  <a:pt x="1776278" y="449177"/>
                </a:lnTo>
                <a:lnTo>
                  <a:pt x="1777581" y="453515"/>
                </a:lnTo>
                <a:lnTo>
                  <a:pt x="1778449" y="458069"/>
                </a:lnTo>
                <a:lnTo>
                  <a:pt x="1778666" y="462624"/>
                </a:lnTo>
                <a:lnTo>
                  <a:pt x="1778666" y="467178"/>
                </a:lnTo>
                <a:lnTo>
                  <a:pt x="1778015" y="471516"/>
                </a:lnTo>
                <a:lnTo>
                  <a:pt x="1777146" y="475854"/>
                </a:lnTo>
                <a:lnTo>
                  <a:pt x="1775844" y="480409"/>
                </a:lnTo>
                <a:lnTo>
                  <a:pt x="1774325" y="484529"/>
                </a:lnTo>
                <a:lnTo>
                  <a:pt x="1771937" y="488651"/>
                </a:lnTo>
                <a:lnTo>
                  <a:pt x="1769332" y="492337"/>
                </a:lnTo>
                <a:lnTo>
                  <a:pt x="1766510" y="496025"/>
                </a:lnTo>
                <a:lnTo>
                  <a:pt x="1763254" y="499278"/>
                </a:lnTo>
                <a:lnTo>
                  <a:pt x="1759564" y="502098"/>
                </a:lnTo>
                <a:lnTo>
                  <a:pt x="1631927" y="594709"/>
                </a:lnTo>
                <a:lnTo>
                  <a:pt x="1637788" y="607072"/>
                </a:lnTo>
                <a:lnTo>
                  <a:pt x="1643866" y="619651"/>
                </a:lnTo>
                <a:lnTo>
                  <a:pt x="1649293" y="632231"/>
                </a:lnTo>
                <a:lnTo>
                  <a:pt x="1654502" y="644810"/>
                </a:lnTo>
                <a:lnTo>
                  <a:pt x="1659712" y="657607"/>
                </a:lnTo>
                <a:lnTo>
                  <a:pt x="1664704" y="670620"/>
                </a:lnTo>
                <a:lnTo>
                  <a:pt x="1669263" y="683634"/>
                </a:lnTo>
                <a:lnTo>
                  <a:pt x="1673605" y="696647"/>
                </a:lnTo>
                <a:lnTo>
                  <a:pt x="1677946" y="710094"/>
                </a:lnTo>
                <a:lnTo>
                  <a:pt x="1681853" y="723541"/>
                </a:lnTo>
                <a:lnTo>
                  <a:pt x="1685760" y="736771"/>
                </a:lnTo>
                <a:lnTo>
                  <a:pt x="1689017" y="750436"/>
                </a:lnTo>
                <a:lnTo>
                  <a:pt x="1692489" y="764099"/>
                </a:lnTo>
                <a:lnTo>
                  <a:pt x="1695311" y="777764"/>
                </a:lnTo>
                <a:lnTo>
                  <a:pt x="1698133" y="791644"/>
                </a:lnTo>
                <a:lnTo>
                  <a:pt x="1700738" y="805525"/>
                </a:lnTo>
                <a:lnTo>
                  <a:pt x="1857896" y="805525"/>
                </a:lnTo>
                <a:lnTo>
                  <a:pt x="1862672" y="805742"/>
                </a:lnTo>
                <a:lnTo>
                  <a:pt x="1867448" y="806609"/>
                </a:lnTo>
                <a:lnTo>
                  <a:pt x="1872006" y="807477"/>
                </a:lnTo>
                <a:lnTo>
                  <a:pt x="1876130" y="809429"/>
                </a:lnTo>
                <a:lnTo>
                  <a:pt x="1880255" y="811164"/>
                </a:lnTo>
                <a:lnTo>
                  <a:pt x="1884161" y="813550"/>
                </a:lnTo>
                <a:lnTo>
                  <a:pt x="1887635" y="816370"/>
                </a:lnTo>
                <a:lnTo>
                  <a:pt x="1891108" y="819406"/>
                </a:lnTo>
                <a:lnTo>
                  <a:pt x="1894147" y="822659"/>
                </a:lnTo>
                <a:lnTo>
                  <a:pt x="1896969" y="826346"/>
                </a:lnTo>
                <a:lnTo>
                  <a:pt x="1899356" y="830250"/>
                </a:lnTo>
                <a:lnTo>
                  <a:pt x="1901310" y="833937"/>
                </a:lnTo>
                <a:lnTo>
                  <a:pt x="1902830" y="838275"/>
                </a:lnTo>
                <a:lnTo>
                  <a:pt x="1903915" y="843047"/>
                </a:lnTo>
                <a:lnTo>
                  <a:pt x="1904566" y="847601"/>
                </a:lnTo>
                <a:lnTo>
                  <a:pt x="1905000" y="852156"/>
                </a:lnTo>
                <a:lnTo>
                  <a:pt x="1905000" y="1011353"/>
                </a:lnTo>
                <a:lnTo>
                  <a:pt x="1904566" y="1015907"/>
                </a:lnTo>
                <a:lnTo>
                  <a:pt x="1904132" y="1020896"/>
                </a:lnTo>
                <a:lnTo>
                  <a:pt x="1902830" y="1025234"/>
                </a:lnTo>
                <a:lnTo>
                  <a:pt x="1901310" y="1029571"/>
                </a:lnTo>
                <a:lnTo>
                  <a:pt x="1899356" y="1033692"/>
                </a:lnTo>
                <a:lnTo>
                  <a:pt x="1896969" y="1037596"/>
                </a:lnTo>
                <a:lnTo>
                  <a:pt x="1894147" y="1041283"/>
                </a:lnTo>
                <a:lnTo>
                  <a:pt x="1891325" y="1044536"/>
                </a:lnTo>
                <a:lnTo>
                  <a:pt x="1887852" y="1047356"/>
                </a:lnTo>
                <a:lnTo>
                  <a:pt x="1884161" y="1050175"/>
                </a:lnTo>
                <a:lnTo>
                  <a:pt x="1880255" y="1052562"/>
                </a:lnTo>
                <a:lnTo>
                  <a:pt x="1876130" y="1054513"/>
                </a:lnTo>
                <a:lnTo>
                  <a:pt x="1872006" y="1056032"/>
                </a:lnTo>
                <a:lnTo>
                  <a:pt x="1867448" y="1057116"/>
                </a:lnTo>
                <a:lnTo>
                  <a:pt x="1862672" y="1057983"/>
                </a:lnTo>
                <a:lnTo>
                  <a:pt x="1858113" y="1058201"/>
                </a:lnTo>
                <a:lnTo>
                  <a:pt x="1700738" y="1058201"/>
                </a:lnTo>
                <a:lnTo>
                  <a:pt x="1698133" y="1072082"/>
                </a:lnTo>
                <a:lnTo>
                  <a:pt x="1695311" y="1085962"/>
                </a:lnTo>
                <a:lnTo>
                  <a:pt x="1692489" y="1099626"/>
                </a:lnTo>
                <a:lnTo>
                  <a:pt x="1689017" y="1113507"/>
                </a:lnTo>
                <a:lnTo>
                  <a:pt x="1685760" y="1126737"/>
                </a:lnTo>
                <a:lnTo>
                  <a:pt x="1681853" y="1140401"/>
                </a:lnTo>
                <a:lnTo>
                  <a:pt x="1677946" y="1153848"/>
                </a:lnTo>
                <a:lnTo>
                  <a:pt x="1673605" y="1166862"/>
                </a:lnTo>
                <a:lnTo>
                  <a:pt x="1669263" y="1180092"/>
                </a:lnTo>
                <a:lnTo>
                  <a:pt x="1664704" y="1193105"/>
                </a:lnTo>
                <a:lnTo>
                  <a:pt x="1659712" y="1205902"/>
                </a:lnTo>
                <a:lnTo>
                  <a:pt x="1654502" y="1218698"/>
                </a:lnTo>
                <a:lnTo>
                  <a:pt x="1649293" y="1231711"/>
                </a:lnTo>
                <a:lnTo>
                  <a:pt x="1643866" y="1244291"/>
                </a:lnTo>
                <a:lnTo>
                  <a:pt x="1637788" y="1256654"/>
                </a:lnTo>
                <a:lnTo>
                  <a:pt x="1631927" y="1269016"/>
                </a:lnTo>
                <a:lnTo>
                  <a:pt x="1759564" y="1361411"/>
                </a:lnTo>
                <a:lnTo>
                  <a:pt x="1763254" y="1364231"/>
                </a:lnTo>
                <a:lnTo>
                  <a:pt x="1766510" y="1367701"/>
                </a:lnTo>
                <a:lnTo>
                  <a:pt x="1769332" y="1371171"/>
                </a:lnTo>
                <a:lnTo>
                  <a:pt x="1771937" y="1375075"/>
                </a:lnTo>
                <a:lnTo>
                  <a:pt x="1774325" y="1379196"/>
                </a:lnTo>
                <a:lnTo>
                  <a:pt x="1775844" y="1383317"/>
                </a:lnTo>
                <a:lnTo>
                  <a:pt x="1777146" y="1387654"/>
                </a:lnTo>
                <a:lnTo>
                  <a:pt x="1778015" y="1391992"/>
                </a:lnTo>
                <a:lnTo>
                  <a:pt x="1778666" y="1396330"/>
                </a:lnTo>
                <a:lnTo>
                  <a:pt x="1778666" y="1401101"/>
                </a:lnTo>
                <a:lnTo>
                  <a:pt x="1778449" y="1405439"/>
                </a:lnTo>
                <a:lnTo>
                  <a:pt x="1777581" y="1409994"/>
                </a:lnTo>
                <a:lnTo>
                  <a:pt x="1776278" y="1414332"/>
                </a:lnTo>
                <a:lnTo>
                  <a:pt x="1774542" y="1418886"/>
                </a:lnTo>
                <a:lnTo>
                  <a:pt x="1772371" y="1422790"/>
                </a:lnTo>
                <a:lnTo>
                  <a:pt x="1769766" y="1426694"/>
                </a:lnTo>
                <a:lnTo>
                  <a:pt x="1676210" y="1555526"/>
                </a:lnTo>
                <a:lnTo>
                  <a:pt x="1673171" y="1559214"/>
                </a:lnTo>
                <a:lnTo>
                  <a:pt x="1670132" y="1562467"/>
                </a:lnTo>
                <a:lnTo>
                  <a:pt x="1666441" y="1565503"/>
                </a:lnTo>
                <a:lnTo>
                  <a:pt x="1662534" y="1567889"/>
                </a:lnTo>
                <a:lnTo>
                  <a:pt x="1658410" y="1570275"/>
                </a:lnTo>
                <a:lnTo>
                  <a:pt x="1654285" y="1572010"/>
                </a:lnTo>
                <a:lnTo>
                  <a:pt x="1649944" y="1573311"/>
                </a:lnTo>
                <a:lnTo>
                  <a:pt x="1645603" y="1573962"/>
                </a:lnTo>
                <a:lnTo>
                  <a:pt x="1641261" y="1574612"/>
                </a:lnTo>
                <a:lnTo>
                  <a:pt x="1636702" y="1574830"/>
                </a:lnTo>
                <a:lnTo>
                  <a:pt x="1632144" y="1574179"/>
                </a:lnTo>
                <a:lnTo>
                  <a:pt x="1627586" y="1573528"/>
                </a:lnTo>
                <a:lnTo>
                  <a:pt x="1623244" y="1572227"/>
                </a:lnTo>
                <a:lnTo>
                  <a:pt x="1618903" y="1570708"/>
                </a:lnTo>
                <a:lnTo>
                  <a:pt x="1614779" y="1568323"/>
                </a:lnTo>
                <a:lnTo>
                  <a:pt x="1610872" y="1565720"/>
                </a:lnTo>
                <a:lnTo>
                  <a:pt x="1483234" y="1473326"/>
                </a:lnTo>
                <a:lnTo>
                  <a:pt x="1473250" y="1483085"/>
                </a:lnTo>
                <a:lnTo>
                  <a:pt x="1463047" y="1492195"/>
                </a:lnTo>
                <a:lnTo>
                  <a:pt x="1452628" y="1501521"/>
                </a:lnTo>
                <a:lnTo>
                  <a:pt x="1442209" y="1510631"/>
                </a:lnTo>
                <a:lnTo>
                  <a:pt x="1431572" y="1519523"/>
                </a:lnTo>
                <a:lnTo>
                  <a:pt x="1420719" y="1527982"/>
                </a:lnTo>
                <a:lnTo>
                  <a:pt x="1409648" y="1536440"/>
                </a:lnTo>
                <a:lnTo>
                  <a:pt x="1398578" y="1544682"/>
                </a:lnTo>
                <a:lnTo>
                  <a:pt x="1387290" y="1552923"/>
                </a:lnTo>
                <a:lnTo>
                  <a:pt x="1375785" y="1560731"/>
                </a:lnTo>
                <a:lnTo>
                  <a:pt x="1364281" y="1568323"/>
                </a:lnTo>
                <a:lnTo>
                  <a:pt x="1352342" y="1575914"/>
                </a:lnTo>
                <a:lnTo>
                  <a:pt x="1340403" y="1583071"/>
                </a:lnTo>
                <a:lnTo>
                  <a:pt x="1328464" y="1590228"/>
                </a:lnTo>
                <a:lnTo>
                  <a:pt x="1316091" y="1596952"/>
                </a:lnTo>
                <a:lnTo>
                  <a:pt x="1303718" y="1603676"/>
                </a:lnTo>
                <a:lnTo>
                  <a:pt x="1352559" y="1753112"/>
                </a:lnTo>
                <a:lnTo>
                  <a:pt x="1353645" y="1757883"/>
                </a:lnTo>
                <a:lnTo>
                  <a:pt x="1354296" y="1762655"/>
                </a:lnTo>
                <a:lnTo>
                  <a:pt x="1354946" y="1767426"/>
                </a:lnTo>
                <a:lnTo>
                  <a:pt x="1354730" y="1771764"/>
                </a:lnTo>
                <a:lnTo>
                  <a:pt x="1354079" y="1776319"/>
                </a:lnTo>
                <a:lnTo>
                  <a:pt x="1353210" y="1780657"/>
                </a:lnTo>
                <a:lnTo>
                  <a:pt x="1351474" y="1784995"/>
                </a:lnTo>
                <a:lnTo>
                  <a:pt x="1349737" y="1789115"/>
                </a:lnTo>
                <a:lnTo>
                  <a:pt x="1347349" y="1793019"/>
                </a:lnTo>
                <a:lnTo>
                  <a:pt x="1344962" y="1796707"/>
                </a:lnTo>
                <a:lnTo>
                  <a:pt x="1342139" y="1799960"/>
                </a:lnTo>
                <a:lnTo>
                  <a:pt x="1338666" y="1803214"/>
                </a:lnTo>
                <a:lnTo>
                  <a:pt x="1335194" y="1806033"/>
                </a:lnTo>
                <a:lnTo>
                  <a:pt x="1331286" y="1808419"/>
                </a:lnTo>
                <a:lnTo>
                  <a:pt x="1326945" y="1810588"/>
                </a:lnTo>
                <a:lnTo>
                  <a:pt x="1322603" y="1812323"/>
                </a:lnTo>
                <a:lnTo>
                  <a:pt x="1171306" y="1861556"/>
                </a:lnTo>
                <a:lnTo>
                  <a:pt x="1166531" y="1862641"/>
                </a:lnTo>
                <a:lnTo>
                  <a:pt x="1161972" y="1863508"/>
                </a:lnTo>
                <a:lnTo>
                  <a:pt x="1157414" y="1863725"/>
                </a:lnTo>
                <a:lnTo>
                  <a:pt x="1152638" y="1863725"/>
                </a:lnTo>
                <a:lnTo>
                  <a:pt x="1148080" y="1862858"/>
                </a:lnTo>
                <a:lnTo>
                  <a:pt x="1143738" y="1861990"/>
                </a:lnTo>
                <a:lnTo>
                  <a:pt x="1139614" y="1860472"/>
                </a:lnTo>
                <a:lnTo>
                  <a:pt x="1135490" y="1858520"/>
                </a:lnTo>
                <a:lnTo>
                  <a:pt x="1131365" y="1856568"/>
                </a:lnTo>
                <a:lnTo>
                  <a:pt x="1127675" y="1853748"/>
                </a:lnTo>
                <a:lnTo>
                  <a:pt x="1124419" y="1850929"/>
                </a:lnTo>
                <a:lnTo>
                  <a:pt x="1121380" y="1847459"/>
                </a:lnTo>
                <a:lnTo>
                  <a:pt x="1118558" y="1843989"/>
                </a:lnTo>
                <a:lnTo>
                  <a:pt x="1115954" y="1840085"/>
                </a:lnTo>
                <a:lnTo>
                  <a:pt x="1113783" y="1835747"/>
                </a:lnTo>
                <a:lnTo>
                  <a:pt x="1112046" y="1831409"/>
                </a:lnTo>
                <a:lnTo>
                  <a:pt x="1063423" y="1681538"/>
                </a:lnTo>
                <a:lnTo>
                  <a:pt x="1049747" y="1683491"/>
                </a:lnTo>
                <a:lnTo>
                  <a:pt x="1036289" y="1685009"/>
                </a:lnTo>
                <a:lnTo>
                  <a:pt x="1022397" y="1686310"/>
                </a:lnTo>
                <a:lnTo>
                  <a:pt x="1008505" y="1687611"/>
                </a:lnTo>
                <a:lnTo>
                  <a:pt x="994612" y="1688479"/>
                </a:lnTo>
                <a:lnTo>
                  <a:pt x="980719" y="1689130"/>
                </a:lnTo>
                <a:lnTo>
                  <a:pt x="966392" y="1689346"/>
                </a:lnTo>
                <a:lnTo>
                  <a:pt x="952500" y="1689780"/>
                </a:lnTo>
                <a:lnTo>
                  <a:pt x="938391" y="1689346"/>
                </a:lnTo>
                <a:lnTo>
                  <a:pt x="924281" y="1689130"/>
                </a:lnTo>
                <a:lnTo>
                  <a:pt x="910389" y="1688479"/>
                </a:lnTo>
                <a:lnTo>
                  <a:pt x="896497" y="1687611"/>
                </a:lnTo>
                <a:lnTo>
                  <a:pt x="882604" y="1686310"/>
                </a:lnTo>
                <a:lnTo>
                  <a:pt x="868929" y="1685009"/>
                </a:lnTo>
                <a:lnTo>
                  <a:pt x="855036" y="1683491"/>
                </a:lnTo>
                <a:lnTo>
                  <a:pt x="841361" y="1681538"/>
                </a:lnTo>
                <a:lnTo>
                  <a:pt x="793172" y="1831409"/>
                </a:lnTo>
                <a:lnTo>
                  <a:pt x="791218" y="1835963"/>
                </a:lnTo>
                <a:lnTo>
                  <a:pt x="789264" y="1840085"/>
                </a:lnTo>
                <a:lnTo>
                  <a:pt x="786660" y="1843989"/>
                </a:lnTo>
                <a:lnTo>
                  <a:pt x="783837" y="1847459"/>
                </a:lnTo>
                <a:lnTo>
                  <a:pt x="780798" y="1850929"/>
                </a:lnTo>
                <a:lnTo>
                  <a:pt x="777108" y="1853748"/>
                </a:lnTo>
                <a:lnTo>
                  <a:pt x="773635" y="1856568"/>
                </a:lnTo>
                <a:lnTo>
                  <a:pt x="769728" y="1858520"/>
                </a:lnTo>
                <a:lnTo>
                  <a:pt x="765604" y="1860472"/>
                </a:lnTo>
                <a:lnTo>
                  <a:pt x="761262" y="1861990"/>
                </a:lnTo>
                <a:lnTo>
                  <a:pt x="756921" y="1862858"/>
                </a:lnTo>
                <a:lnTo>
                  <a:pt x="752145" y="1863725"/>
                </a:lnTo>
                <a:lnTo>
                  <a:pt x="747804" y="1863725"/>
                </a:lnTo>
                <a:lnTo>
                  <a:pt x="743246" y="1863508"/>
                </a:lnTo>
                <a:lnTo>
                  <a:pt x="738470" y="1862641"/>
                </a:lnTo>
                <a:lnTo>
                  <a:pt x="733694" y="1861340"/>
                </a:lnTo>
                <a:lnTo>
                  <a:pt x="582614" y="1812323"/>
                </a:lnTo>
                <a:lnTo>
                  <a:pt x="578056" y="1810588"/>
                </a:lnTo>
                <a:lnTo>
                  <a:pt x="573931" y="1808419"/>
                </a:lnTo>
                <a:lnTo>
                  <a:pt x="570024" y="1806033"/>
                </a:lnTo>
                <a:lnTo>
                  <a:pt x="566551" y="1803214"/>
                </a:lnTo>
                <a:lnTo>
                  <a:pt x="563078" y="1799960"/>
                </a:lnTo>
                <a:lnTo>
                  <a:pt x="560039" y="1796707"/>
                </a:lnTo>
                <a:lnTo>
                  <a:pt x="557434" y="1793019"/>
                </a:lnTo>
                <a:lnTo>
                  <a:pt x="555481" y="1789115"/>
                </a:lnTo>
                <a:lnTo>
                  <a:pt x="553310" y="1784995"/>
                </a:lnTo>
                <a:lnTo>
                  <a:pt x="552007" y="1780657"/>
                </a:lnTo>
                <a:lnTo>
                  <a:pt x="550922" y="1776319"/>
                </a:lnTo>
                <a:lnTo>
                  <a:pt x="550271" y="1771764"/>
                </a:lnTo>
                <a:lnTo>
                  <a:pt x="550271" y="1767426"/>
                </a:lnTo>
                <a:lnTo>
                  <a:pt x="550488" y="1762655"/>
                </a:lnTo>
                <a:lnTo>
                  <a:pt x="551356" y="1757883"/>
                </a:lnTo>
                <a:lnTo>
                  <a:pt x="552224" y="1753112"/>
                </a:lnTo>
                <a:lnTo>
                  <a:pt x="601282" y="1603676"/>
                </a:lnTo>
                <a:lnTo>
                  <a:pt x="588909" y="1596952"/>
                </a:lnTo>
                <a:lnTo>
                  <a:pt x="576753" y="1590228"/>
                </a:lnTo>
                <a:lnTo>
                  <a:pt x="564597" y="1583071"/>
                </a:lnTo>
                <a:lnTo>
                  <a:pt x="552658" y="1575914"/>
                </a:lnTo>
                <a:lnTo>
                  <a:pt x="540936" y="1568323"/>
                </a:lnTo>
                <a:lnTo>
                  <a:pt x="529215" y="1560731"/>
                </a:lnTo>
                <a:lnTo>
                  <a:pt x="517927" y="1552923"/>
                </a:lnTo>
                <a:lnTo>
                  <a:pt x="506423" y="1544682"/>
                </a:lnTo>
                <a:lnTo>
                  <a:pt x="495135" y="1536440"/>
                </a:lnTo>
                <a:lnTo>
                  <a:pt x="484281" y="1527982"/>
                </a:lnTo>
                <a:lnTo>
                  <a:pt x="473428" y="1519306"/>
                </a:lnTo>
                <a:lnTo>
                  <a:pt x="462791" y="1510631"/>
                </a:lnTo>
                <a:lnTo>
                  <a:pt x="452155" y="1501521"/>
                </a:lnTo>
                <a:lnTo>
                  <a:pt x="441953" y="1492195"/>
                </a:lnTo>
                <a:lnTo>
                  <a:pt x="431751" y="1482869"/>
                </a:lnTo>
                <a:lnTo>
                  <a:pt x="421549" y="1473108"/>
                </a:lnTo>
                <a:lnTo>
                  <a:pt x="294346" y="1565720"/>
                </a:lnTo>
                <a:lnTo>
                  <a:pt x="290222" y="1568323"/>
                </a:lnTo>
                <a:lnTo>
                  <a:pt x="286097" y="1570708"/>
                </a:lnTo>
                <a:lnTo>
                  <a:pt x="281756" y="1572227"/>
                </a:lnTo>
                <a:lnTo>
                  <a:pt x="277197" y="1573528"/>
                </a:lnTo>
                <a:lnTo>
                  <a:pt x="272856" y="1574179"/>
                </a:lnTo>
                <a:lnTo>
                  <a:pt x="268298" y="1574830"/>
                </a:lnTo>
                <a:lnTo>
                  <a:pt x="263739" y="1574830"/>
                </a:lnTo>
                <a:lnTo>
                  <a:pt x="259397" y="1574179"/>
                </a:lnTo>
                <a:lnTo>
                  <a:pt x="254839" y="1573311"/>
                </a:lnTo>
                <a:lnTo>
                  <a:pt x="250498" y="1572010"/>
                </a:lnTo>
                <a:lnTo>
                  <a:pt x="246374" y="1570275"/>
                </a:lnTo>
                <a:lnTo>
                  <a:pt x="242249" y="1568106"/>
                </a:lnTo>
                <a:lnTo>
                  <a:pt x="238776" y="1565503"/>
                </a:lnTo>
                <a:lnTo>
                  <a:pt x="235086" y="1562467"/>
                </a:lnTo>
                <a:lnTo>
                  <a:pt x="231829" y="1559214"/>
                </a:lnTo>
                <a:lnTo>
                  <a:pt x="228791" y="1555526"/>
                </a:lnTo>
                <a:lnTo>
                  <a:pt x="135017" y="1426694"/>
                </a:lnTo>
                <a:lnTo>
                  <a:pt x="132412" y="1422790"/>
                </a:lnTo>
                <a:lnTo>
                  <a:pt x="130458" y="1418886"/>
                </a:lnTo>
                <a:lnTo>
                  <a:pt x="128722" y="1414332"/>
                </a:lnTo>
                <a:lnTo>
                  <a:pt x="127419" y="1409994"/>
                </a:lnTo>
                <a:lnTo>
                  <a:pt x="126551" y="1405439"/>
                </a:lnTo>
                <a:lnTo>
                  <a:pt x="126334" y="1401101"/>
                </a:lnTo>
                <a:lnTo>
                  <a:pt x="126334" y="1396330"/>
                </a:lnTo>
                <a:lnTo>
                  <a:pt x="126768" y="1391992"/>
                </a:lnTo>
                <a:lnTo>
                  <a:pt x="127853" y="1387654"/>
                </a:lnTo>
                <a:lnTo>
                  <a:pt x="129156" y="1383317"/>
                </a:lnTo>
                <a:lnTo>
                  <a:pt x="130893" y="1379196"/>
                </a:lnTo>
                <a:lnTo>
                  <a:pt x="133063" y="1375075"/>
                </a:lnTo>
                <a:lnTo>
                  <a:pt x="135668" y="1371171"/>
                </a:lnTo>
                <a:lnTo>
                  <a:pt x="138490" y="1367701"/>
                </a:lnTo>
                <a:lnTo>
                  <a:pt x="141746" y="1364447"/>
                </a:lnTo>
                <a:lnTo>
                  <a:pt x="145653" y="1361411"/>
                </a:lnTo>
                <a:lnTo>
                  <a:pt x="272856" y="1269016"/>
                </a:lnTo>
                <a:lnTo>
                  <a:pt x="266995" y="1256654"/>
                </a:lnTo>
                <a:lnTo>
                  <a:pt x="261351" y="1244074"/>
                </a:lnTo>
                <a:lnTo>
                  <a:pt x="255707" y="1231711"/>
                </a:lnTo>
                <a:lnTo>
                  <a:pt x="250281" y="1218698"/>
                </a:lnTo>
                <a:lnTo>
                  <a:pt x="245071" y="1205902"/>
                </a:lnTo>
                <a:lnTo>
                  <a:pt x="240295" y="1193105"/>
                </a:lnTo>
                <a:lnTo>
                  <a:pt x="235737" y="1180092"/>
                </a:lnTo>
                <a:lnTo>
                  <a:pt x="231178" y="1166862"/>
                </a:lnTo>
                <a:lnTo>
                  <a:pt x="227054" y="1153848"/>
                </a:lnTo>
                <a:lnTo>
                  <a:pt x="222930" y="1140401"/>
                </a:lnTo>
                <a:lnTo>
                  <a:pt x="219457" y="1126737"/>
                </a:lnTo>
                <a:lnTo>
                  <a:pt x="215767" y="1113507"/>
                </a:lnTo>
                <a:lnTo>
                  <a:pt x="212728" y="1099626"/>
                </a:lnTo>
                <a:lnTo>
                  <a:pt x="209689" y="1085962"/>
                </a:lnTo>
                <a:lnTo>
                  <a:pt x="207084" y="1072082"/>
                </a:lnTo>
                <a:lnTo>
                  <a:pt x="204479" y="1058201"/>
                </a:lnTo>
                <a:lnTo>
                  <a:pt x="47104" y="1058201"/>
                </a:lnTo>
                <a:lnTo>
                  <a:pt x="42111" y="1057983"/>
                </a:lnTo>
                <a:lnTo>
                  <a:pt x="37552" y="1057116"/>
                </a:lnTo>
                <a:lnTo>
                  <a:pt x="32994" y="1056032"/>
                </a:lnTo>
                <a:lnTo>
                  <a:pt x="28653" y="1054513"/>
                </a:lnTo>
                <a:lnTo>
                  <a:pt x="24745" y="1052562"/>
                </a:lnTo>
                <a:lnTo>
                  <a:pt x="20839" y="1050175"/>
                </a:lnTo>
                <a:lnTo>
                  <a:pt x="16931" y="1047356"/>
                </a:lnTo>
                <a:lnTo>
                  <a:pt x="13892" y="1044536"/>
                </a:lnTo>
                <a:lnTo>
                  <a:pt x="10853" y="1041283"/>
                </a:lnTo>
                <a:lnTo>
                  <a:pt x="8032" y="1037596"/>
                </a:lnTo>
                <a:lnTo>
                  <a:pt x="5644" y="1033692"/>
                </a:lnTo>
                <a:lnTo>
                  <a:pt x="3690" y="1029571"/>
                </a:lnTo>
                <a:lnTo>
                  <a:pt x="1954" y="1025234"/>
                </a:lnTo>
                <a:lnTo>
                  <a:pt x="1085" y="1020896"/>
                </a:lnTo>
                <a:lnTo>
                  <a:pt x="217" y="1015907"/>
                </a:lnTo>
                <a:lnTo>
                  <a:pt x="0" y="1011353"/>
                </a:lnTo>
                <a:lnTo>
                  <a:pt x="0" y="852156"/>
                </a:lnTo>
                <a:lnTo>
                  <a:pt x="217" y="847601"/>
                </a:lnTo>
                <a:lnTo>
                  <a:pt x="1085" y="843047"/>
                </a:lnTo>
                <a:lnTo>
                  <a:pt x="1954" y="838275"/>
                </a:lnTo>
                <a:lnTo>
                  <a:pt x="3690" y="833937"/>
                </a:lnTo>
                <a:lnTo>
                  <a:pt x="5644" y="830250"/>
                </a:lnTo>
                <a:lnTo>
                  <a:pt x="8032" y="826346"/>
                </a:lnTo>
                <a:lnTo>
                  <a:pt x="10853" y="822659"/>
                </a:lnTo>
                <a:lnTo>
                  <a:pt x="13892" y="819406"/>
                </a:lnTo>
                <a:lnTo>
                  <a:pt x="16931" y="816370"/>
                </a:lnTo>
                <a:lnTo>
                  <a:pt x="20839" y="813550"/>
                </a:lnTo>
                <a:lnTo>
                  <a:pt x="24745" y="811164"/>
                </a:lnTo>
                <a:lnTo>
                  <a:pt x="28653" y="809429"/>
                </a:lnTo>
                <a:lnTo>
                  <a:pt x="32994" y="807477"/>
                </a:lnTo>
                <a:lnTo>
                  <a:pt x="37552" y="806609"/>
                </a:lnTo>
                <a:lnTo>
                  <a:pt x="42111" y="805742"/>
                </a:lnTo>
                <a:lnTo>
                  <a:pt x="47104" y="805525"/>
                </a:lnTo>
                <a:lnTo>
                  <a:pt x="204479" y="805525"/>
                </a:lnTo>
                <a:lnTo>
                  <a:pt x="207084" y="791644"/>
                </a:lnTo>
                <a:lnTo>
                  <a:pt x="209689" y="777764"/>
                </a:lnTo>
                <a:lnTo>
                  <a:pt x="212728" y="764099"/>
                </a:lnTo>
                <a:lnTo>
                  <a:pt x="215767" y="750436"/>
                </a:lnTo>
                <a:lnTo>
                  <a:pt x="219457" y="736771"/>
                </a:lnTo>
                <a:lnTo>
                  <a:pt x="222930" y="723324"/>
                </a:lnTo>
                <a:lnTo>
                  <a:pt x="227054" y="709877"/>
                </a:lnTo>
                <a:lnTo>
                  <a:pt x="231178" y="696647"/>
                </a:lnTo>
                <a:lnTo>
                  <a:pt x="235737" y="683634"/>
                </a:lnTo>
                <a:lnTo>
                  <a:pt x="240295" y="670620"/>
                </a:lnTo>
                <a:lnTo>
                  <a:pt x="245071" y="657607"/>
                </a:lnTo>
                <a:lnTo>
                  <a:pt x="250281" y="644810"/>
                </a:lnTo>
                <a:lnTo>
                  <a:pt x="255707" y="632014"/>
                </a:lnTo>
                <a:lnTo>
                  <a:pt x="261351" y="619434"/>
                </a:lnTo>
                <a:lnTo>
                  <a:pt x="266995" y="607072"/>
                </a:lnTo>
                <a:lnTo>
                  <a:pt x="272856" y="594709"/>
                </a:lnTo>
                <a:lnTo>
                  <a:pt x="145653" y="502098"/>
                </a:lnTo>
                <a:lnTo>
                  <a:pt x="141746" y="499061"/>
                </a:lnTo>
                <a:lnTo>
                  <a:pt x="138490" y="495808"/>
                </a:lnTo>
                <a:lnTo>
                  <a:pt x="135668" y="492337"/>
                </a:lnTo>
                <a:lnTo>
                  <a:pt x="133063" y="488651"/>
                </a:lnTo>
                <a:lnTo>
                  <a:pt x="130893" y="484529"/>
                </a:lnTo>
                <a:lnTo>
                  <a:pt x="129156" y="480409"/>
                </a:lnTo>
                <a:lnTo>
                  <a:pt x="127853" y="475854"/>
                </a:lnTo>
                <a:lnTo>
                  <a:pt x="126768" y="471516"/>
                </a:lnTo>
                <a:lnTo>
                  <a:pt x="126334" y="467178"/>
                </a:lnTo>
                <a:lnTo>
                  <a:pt x="126334" y="462624"/>
                </a:lnTo>
                <a:lnTo>
                  <a:pt x="126551" y="458069"/>
                </a:lnTo>
                <a:lnTo>
                  <a:pt x="127419" y="453515"/>
                </a:lnTo>
                <a:lnTo>
                  <a:pt x="128722" y="449177"/>
                </a:lnTo>
                <a:lnTo>
                  <a:pt x="130458" y="444839"/>
                </a:lnTo>
                <a:lnTo>
                  <a:pt x="132412" y="440718"/>
                </a:lnTo>
                <a:lnTo>
                  <a:pt x="135017" y="436597"/>
                </a:lnTo>
                <a:lnTo>
                  <a:pt x="228791" y="308416"/>
                </a:lnTo>
                <a:lnTo>
                  <a:pt x="231829" y="304512"/>
                </a:lnTo>
                <a:lnTo>
                  <a:pt x="235086" y="301259"/>
                </a:lnTo>
                <a:lnTo>
                  <a:pt x="238776" y="298005"/>
                </a:lnTo>
                <a:lnTo>
                  <a:pt x="242249" y="295619"/>
                </a:lnTo>
                <a:lnTo>
                  <a:pt x="246374" y="293451"/>
                </a:lnTo>
                <a:lnTo>
                  <a:pt x="250498" y="291715"/>
                </a:lnTo>
                <a:lnTo>
                  <a:pt x="254839" y="290414"/>
                </a:lnTo>
                <a:lnTo>
                  <a:pt x="259397" y="289330"/>
                </a:lnTo>
                <a:lnTo>
                  <a:pt x="263739" y="288896"/>
                </a:lnTo>
                <a:lnTo>
                  <a:pt x="268298" y="288896"/>
                </a:lnTo>
                <a:lnTo>
                  <a:pt x="272856" y="289330"/>
                </a:lnTo>
                <a:lnTo>
                  <a:pt x="277197" y="290197"/>
                </a:lnTo>
                <a:lnTo>
                  <a:pt x="281756" y="291499"/>
                </a:lnTo>
                <a:lnTo>
                  <a:pt x="286097" y="293017"/>
                </a:lnTo>
                <a:lnTo>
                  <a:pt x="290222" y="295186"/>
                </a:lnTo>
                <a:lnTo>
                  <a:pt x="294346" y="297788"/>
                </a:lnTo>
                <a:lnTo>
                  <a:pt x="421549" y="390400"/>
                </a:lnTo>
                <a:lnTo>
                  <a:pt x="431751" y="380857"/>
                </a:lnTo>
                <a:lnTo>
                  <a:pt x="441953" y="371314"/>
                </a:lnTo>
                <a:lnTo>
                  <a:pt x="452155" y="361988"/>
                </a:lnTo>
                <a:lnTo>
                  <a:pt x="462791" y="353095"/>
                </a:lnTo>
                <a:lnTo>
                  <a:pt x="473645" y="344203"/>
                </a:lnTo>
                <a:lnTo>
                  <a:pt x="484281" y="335527"/>
                </a:lnTo>
                <a:lnTo>
                  <a:pt x="495135" y="327068"/>
                </a:lnTo>
                <a:lnTo>
                  <a:pt x="506423" y="318827"/>
                </a:lnTo>
                <a:lnTo>
                  <a:pt x="517927" y="310585"/>
                </a:lnTo>
                <a:lnTo>
                  <a:pt x="529215" y="302994"/>
                </a:lnTo>
                <a:lnTo>
                  <a:pt x="540936" y="295186"/>
                </a:lnTo>
                <a:lnTo>
                  <a:pt x="552658" y="287811"/>
                </a:lnTo>
                <a:lnTo>
                  <a:pt x="564597" y="280654"/>
                </a:lnTo>
                <a:lnTo>
                  <a:pt x="576753" y="273497"/>
                </a:lnTo>
                <a:lnTo>
                  <a:pt x="588909" y="266773"/>
                </a:lnTo>
                <a:lnTo>
                  <a:pt x="601282" y="260050"/>
                </a:lnTo>
                <a:lnTo>
                  <a:pt x="552224" y="110396"/>
                </a:lnTo>
                <a:lnTo>
                  <a:pt x="550922" y="105842"/>
                </a:lnTo>
                <a:lnTo>
                  <a:pt x="550488" y="100853"/>
                </a:lnTo>
                <a:lnTo>
                  <a:pt x="550053" y="96299"/>
                </a:lnTo>
                <a:lnTo>
                  <a:pt x="550271" y="91961"/>
                </a:lnTo>
                <a:lnTo>
                  <a:pt x="550704" y="87406"/>
                </a:lnTo>
                <a:lnTo>
                  <a:pt x="552007" y="82852"/>
                </a:lnTo>
                <a:lnTo>
                  <a:pt x="553310" y="78514"/>
                </a:lnTo>
                <a:lnTo>
                  <a:pt x="555046" y="74826"/>
                </a:lnTo>
                <a:lnTo>
                  <a:pt x="557434" y="70706"/>
                </a:lnTo>
                <a:lnTo>
                  <a:pt x="560039" y="67018"/>
                </a:lnTo>
                <a:lnTo>
                  <a:pt x="563078" y="63765"/>
                </a:lnTo>
                <a:lnTo>
                  <a:pt x="566551" y="60512"/>
                </a:lnTo>
                <a:lnTo>
                  <a:pt x="570024" y="57693"/>
                </a:lnTo>
                <a:lnTo>
                  <a:pt x="573931" y="55090"/>
                </a:lnTo>
                <a:lnTo>
                  <a:pt x="578056" y="53137"/>
                </a:lnTo>
                <a:lnTo>
                  <a:pt x="582614" y="51402"/>
                </a:lnTo>
                <a:lnTo>
                  <a:pt x="733912" y="1952"/>
                </a:lnTo>
                <a:lnTo>
                  <a:pt x="738470" y="868"/>
                </a:lnTo>
                <a:lnTo>
                  <a:pt x="743246" y="216"/>
                </a:lnTo>
                <a:close/>
              </a:path>
            </a:pathLst>
          </a:custGeom>
          <a:solidFill>
            <a:schemeClr val="accent1">
              <a:alpha val="100000"/>
            </a:schemeClr>
          </a:solidFill>
          <a:ln/>
        </p:spPr>
      </p:sp>
      <p:sp>
        <p:nvSpPr>
          <p:cNvPr name="Freeform 6" id="6"/>
          <p:cNvSpPr/>
          <p:nvPr/>
        </p:nvSpPr>
        <p:spPr>
          <a:xfrm rot="0">
            <a:off x="5562818" y="3040397"/>
            <a:ext cx="147161" cy="176213"/>
          </a:xfrm>
          <a:custGeom>
            <a:avLst/>
            <a:gdLst/>
            <a:ahLst/>
            <a:cxnLst/>
            <a:rect r="r" b="b" t="t" l="l"/>
            <a:pathLst>
              <a:path h="67" w="56">
                <a:moveTo>
                  <a:pt x="28" y="0"/>
                </a:moveTo>
                <a:cubicBezTo>
                  <a:pt x="13" y="0"/>
                  <a:pt x="0" y="13"/>
                  <a:pt x="0" y="28"/>
                </a:cubicBezTo>
                <a:cubicBezTo>
                  <a:pt x="0" y="34"/>
                  <a:pt x="2" y="40"/>
                  <a:pt x="7" y="46"/>
                </a:cubicBezTo>
                <a:cubicBezTo>
                  <a:pt x="11" y="52"/>
                  <a:pt x="15" y="58"/>
                  <a:pt x="16" y="65"/>
                </a:cubicBezTo>
                <a:cubicBezTo>
                  <a:pt x="16" y="67"/>
                  <a:pt x="16" y="67"/>
                  <a:pt x="16" y="67"/>
                </a:cubicBezTo>
                <a:cubicBezTo>
                  <a:pt x="25" y="67"/>
                  <a:pt x="25" y="67"/>
                  <a:pt x="25" y="67"/>
                </a:cubicBezTo>
                <a:cubicBezTo>
                  <a:pt x="26" y="65"/>
                  <a:pt x="26" y="65"/>
                  <a:pt x="26" y="65"/>
                </a:cubicBezTo>
                <a:cubicBezTo>
                  <a:pt x="26" y="61"/>
                  <a:pt x="26" y="50"/>
                  <a:pt x="22" y="42"/>
                </a:cubicBezTo>
                <a:cubicBezTo>
                  <a:pt x="24" y="42"/>
                  <a:pt x="26" y="41"/>
                  <a:pt x="28" y="41"/>
                </a:cubicBezTo>
                <a:cubicBezTo>
                  <a:pt x="29" y="41"/>
                  <a:pt x="29" y="41"/>
                  <a:pt x="29" y="41"/>
                </a:cubicBezTo>
                <a:cubicBezTo>
                  <a:pt x="31" y="41"/>
                  <a:pt x="33" y="42"/>
                  <a:pt x="34" y="42"/>
                </a:cubicBezTo>
                <a:cubicBezTo>
                  <a:pt x="32" y="48"/>
                  <a:pt x="31" y="55"/>
                  <a:pt x="31" y="65"/>
                </a:cubicBezTo>
                <a:cubicBezTo>
                  <a:pt x="31" y="67"/>
                  <a:pt x="31" y="67"/>
                  <a:pt x="31" y="67"/>
                </a:cubicBezTo>
                <a:cubicBezTo>
                  <a:pt x="40" y="67"/>
                  <a:pt x="40" y="67"/>
                  <a:pt x="40" y="67"/>
                </a:cubicBezTo>
                <a:cubicBezTo>
                  <a:pt x="41" y="65"/>
                  <a:pt x="41" y="65"/>
                  <a:pt x="41" y="65"/>
                </a:cubicBezTo>
                <a:cubicBezTo>
                  <a:pt x="42" y="58"/>
                  <a:pt x="46" y="52"/>
                  <a:pt x="50" y="46"/>
                </a:cubicBezTo>
                <a:cubicBezTo>
                  <a:pt x="54" y="41"/>
                  <a:pt x="56" y="34"/>
                  <a:pt x="56" y="28"/>
                </a:cubicBezTo>
                <a:cubicBezTo>
                  <a:pt x="56" y="13"/>
                  <a:pt x="44" y="0"/>
                  <a:pt x="28" y="0"/>
                </a:cubicBezTo>
                <a:close/>
              </a:path>
            </a:pathLst>
          </a:custGeom>
          <a:solidFill>
            <a:schemeClr val="accent1">
              <a:alpha val="100000"/>
            </a:schemeClr>
          </a:solidFill>
          <a:ln/>
        </p:spPr>
      </p:sp>
      <p:sp>
        <p:nvSpPr>
          <p:cNvPr name="Freeform 7" id="7"/>
          <p:cNvSpPr/>
          <p:nvPr/>
        </p:nvSpPr>
        <p:spPr>
          <a:xfrm rot="0">
            <a:off x="5396607" y="2934479"/>
            <a:ext cx="461677" cy="550831"/>
          </a:xfrm>
          <a:custGeom>
            <a:avLst/>
            <a:gdLst/>
            <a:ahLst/>
            <a:cxnLst/>
            <a:rect r="r" b="b" t="t" l="l"/>
            <a:pathLst>
              <a:path h="209" w="175">
                <a:moveTo>
                  <a:pt x="146" y="24"/>
                </a:moveTo>
                <a:cubicBezTo>
                  <a:pt x="126" y="8"/>
                  <a:pt x="100" y="0"/>
                  <a:pt x="66" y="8"/>
                </a:cubicBezTo>
                <a:cubicBezTo>
                  <a:pt x="42" y="15"/>
                  <a:pt x="21" y="33"/>
                  <a:pt x="16" y="67"/>
                </a:cubicBezTo>
                <a:cubicBezTo>
                  <a:pt x="14" y="78"/>
                  <a:pt x="16" y="84"/>
                  <a:pt x="16" y="85"/>
                </a:cubicBezTo>
                <a:cubicBezTo>
                  <a:pt x="18" y="87"/>
                  <a:pt x="20" y="91"/>
                  <a:pt x="20" y="94"/>
                </a:cubicBezTo>
                <a:cubicBezTo>
                  <a:pt x="20" y="95"/>
                  <a:pt x="19" y="96"/>
                  <a:pt x="19" y="97"/>
                </a:cubicBezTo>
                <a:cubicBezTo>
                  <a:pt x="2" y="121"/>
                  <a:pt x="2" y="121"/>
                  <a:pt x="2" y="121"/>
                </a:cubicBezTo>
                <a:cubicBezTo>
                  <a:pt x="1" y="123"/>
                  <a:pt x="0" y="125"/>
                  <a:pt x="1" y="127"/>
                </a:cubicBezTo>
                <a:cubicBezTo>
                  <a:pt x="4" y="132"/>
                  <a:pt x="12" y="131"/>
                  <a:pt x="14" y="132"/>
                </a:cubicBezTo>
                <a:cubicBezTo>
                  <a:pt x="16" y="133"/>
                  <a:pt x="17" y="136"/>
                  <a:pt x="16" y="139"/>
                </a:cubicBezTo>
                <a:cubicBezTo>
                  <a:pt x="15" y="141"/>
                  <a:pt x="13" y="145"/>
                  <a:pt x="15" y="146"/>
                </a:cubicBezTo>
                <a:cubicBezTo>
                  <a:pt x="17" y="147"/>
                  <a:pt x="19" y="148"/>
                  <a:pt x="19" y="148"/>
                </a:cubicBezTo>
                <a:cubicBezTo>
                  <a:pt x="19" y="148"/>
                  <a:pt x="16" y="149"/>
                  <a:pt x="16" y="151"/>
                </a:cubicBezTo>
                <a:cubicBezTo>
                  <a:pt x="15" y="153"/>
                  <a:pt x="16" y="156"/>
                  <a:pt x="19" y="157"/>
                </a:cubicBezTo>
                <a:cubicBezTo>
                  <a:pt x="19" y="157"/>
                  <a:pt x="22" y="164"/>
                  <a:pt x="21" y="171"/>
                </a:cubicBezTo>
                <a:cubicBezTo>
                  <a:pt x="20" y="177"/>
                  <a:pt x="18" y="183"/>
                  <a:pt x="23" y="187"/>
                </a:cubicBezTo>
                <a:cubicBezTo>
                  <a:pt x="28" y="191"/>
                  <a:pt x="48" y="188"/>
                  <a:pt x="60" y="184"/>
                </a:cubicBezTo>
                <a:cubicBezTo>
                  <a:pt x="60" y="184"/>
                  <a:pt x="64" y="191"/>
                  <a:pt x="68" y="209"/>
                </a:cubicBezTo>
                <a:cubicBezTo>
                  <a:pt x="152" y="183"/>
                  <a:pt x="152" y="183"/>
                  <a:pt x="152" y="183"/>
                </a:cubicBezTo>
                <a:cubicBezTo>
                  <a:pt x="147" y="170"/>
                  <a:pt x="145" y="163"/>
                  <a:pt x="145" y="159"/>
                </a:cubicBezTo>
                <a:cubicBezTo>
                  <a:pt x="143" y="148"/>
                  <a:pt x="160" y="128"/>
                  <a:pt x="166" y="106"/>
                </a:cubicBezTo>
                <a:cubicBezTo>
                  <a:pt x="173" y="81"/>
                  <a:pt x="175" y="48"/>
                  <a:pt x="146" y="24"/>
                </a:cubicBezTo>
                <a:close/>
                <a:moveTo>
                  <a:pt x="118" y="90"/>
                </a:moveTo>
                <a:cubicBezTo>
                  <a:pt x="112" y="98"/>
                  <a:pt x="110" y="104"/>
                  <a:pt x="110" y="110"/>
                </a:cubicBezTo>
                <a:cubicBezTo>
                  <a:pt x="110" y="128"/>
                  <a:pt x="110" y="128"/>
                  <a:pt x="110" y="128"/>
                </a:cubicBezTo>
                <a:cubicBezTo>
                  <a:pt x="110" y="133"/>
                  <a:pt x="107" y="136"/>
                  <a:pt x="104" y="136"/>
                </a:cubicBezTo>
                <a:cubicBezTo>
                  <a:pt x="97" y="136"/>
                  <a:pt x="97" y="136"/>
                  <a:pt x="97" y="136"/>
                </a:cubicBezTo>
                <a:cubicBezTo>
                  <a:pt x="96" y="136"/>
                  <a:pt x="96" y="136"/>
                  <a:pt x="96" y="136"/>
                </a:cubicBezTo>
                <a:cubicBezTo>
                  <a:pt x="95" y="138"/>
                  <a:pt x="93" y="139"/>
                  <a:pt x="91" y="139"/>
                </a:cubicBezTo>
                <a:cubicBezTo>
                  <a:pt x="89" y="139"/>
                  <a:pt x="88" y="138"/>
                  <a:pt x="87" y="136"/>
                </a:cubicBezTo>
                <a:cubicBezTo>
                  <a:pt x="86" y="136"/>
                  <a:pt x="86" y="136"/>
                  <a:pt x="86" y="136"/>
                </a:cubicBezTo>
                <a:cubicBezTo>
                  <a:pt x="79" y="136"/>
                  <a:pt x="79" y="136"/>
                  <a:pt x="79" y="136"/>
                </a:cubicBezTo>
                <a:cubicBezTo>
                  <a:pt x="76" y="136"/>
                  <a:pt x="73" y="133"/>
                  <a:pt x="73" y="129"/>
                </a:cubicBezTo>
                <a:cubicBezTo>
                  <a:pt x="73" y="110"/>
                  <a:pt x="73" y="110"/>
                  <a:pt x="73" y="110"/>
                </a:cubicBezTo>
                <a:cubicBezTo>
                  <a:pt x="73" y="104"/>
                  <a:pt x="70" y="98"/>
                  <a:pt x="65" y="90"/>
                </a:cubicBezTo>
                <a:cubicBezTo>
                  <a:pt x="59" y="83"/>
                  <a:pt x="57" y="76"/>
                  <a:pt x="57" y="68"/>
                </a:cubicBezTo>
                <a:cubicBezTo>
                  <a:pt x="57" y="49"/>
                  <a:pt x="72" y="34"/>
                  <a:pt x="91" y="34"/>
                </a:cubicBezTo>
                <a:cubicBezTo>
                  <a:pt x="110" y="34"/>
                  <a:pt x="126" y="49"/>
                  <a:pt x="126" y="68"/>
                </a:cubicBezTo>
                <a:cubicBezTo>
                  <a:pt x="126" y="76"/>
                  <a:pt x="123" y="83"/>
                  <a:pt x="118" y="90"/>
                </a:cubicBezTo>
                <a:close/>
              </a:path>
            </a:pathLst>
          </a:custGeom>
          <a:solidFill>
            <a:schemeClr val="accent1">
              <a:alpha val="100000"/>
            </a:schemeClr>
          </a:solidFill>
          <a:ln/>
        </p:spPr>
      </p:sp>
      <p:sp>
        <p:nvSpPr>
          <p:cNvPr name="Freeform 8" id="8"/>
          <p:cNvSpPr/>
          <p:nvPr/>
        </p:nvSpPr>
        <p:spPr>
          <a:xfrm rot="0">
            <a:off x="1208439" y="4261188"/>
            <a:ext cx="440436" cy="440436"/>
          </a:xfrm>
          <a:custGeom>
            <a:avLst/>
            <a:gdLst/>
            <a:ahLst/>
            <a:cxnLst/>
            <a:rect r="r" b="b" t="t" l="l"/>
            <a:pathLst>
              <a:path h="167" w="167">
                <a:moveTo>
                  <a:pt x="161" y="71"/>
                </a:moveTo>
                <a:cubicBezTo>
                  <a:pt x="148" y="71"/>
                  <a:pt x="148" y="71"/>
                  <a:pt x="148" y="71"/>
                </a:cubicBezTo>
                <a:cubicBezTo>
                  <a:pt x="146" y="62"/>
                  <a:pt x="143" y="54"/>
                  <a:pt x="138" y="47"/>
                </a:cubicBezTo>
                <a:cubicBezTo>
                  <a:pt x="147" y="38"/>
                  <a:pt x="147" y="38"/>
                  <a:pt x="147" y="38"/>
                </a:cubicBezTo>
                <a:cubicBezTo>
                  <a:pt x="149" y="36"/>
                  <a:pt x="150" y="32"/>
                  <a:pt x="148" y="31"/>
                </a:cubicBezTo>
                <a:cubicBezTo>
                  <a:pt x="136" y="19"/>
                  <a:pt x="136" y="19"/>
                  <a:pt x="136" y="19"/>
                </a:cubicBezTo>
                <a:cubicBezTo>
                  <a:pt x="135" y="17"/>
                  <a:pt x="131" y="18"/>
                  <a:pt x="129" y="20"/>
                </a:cubicBezTo>
                <a:cubicBezTo>
                  <a:pt x="120" y="29"/>
                  <a:pt x="120" y="29"/>
                  <a:pt x="120" y="29"/>
                </a:cubicBezTo>
                <a:cubicBezTo>
                  <a:pt x="113" y="24"/>
                  <a:pt x="105" y="21"/>
                  <a:pt x="96" y="19"/>
                </a:cubicBezTo>
                <a:cubicBezTo>
                  <a:pt x="96" y="6"/>
                  <a:pt x="96" y="6"/>
                  <a:pt x="96" y="6"/>
                </a:cubicBezTo>
                <a:cubicBezTo>
                  <a:pt x="96" y="3"/>
                  <a:pt x="94" y="0"/>
                  <a:pt x="92" y="0"/>
                </a:cubicBezTo>
                <a:cubicBezTo>
                  <a:pt x="75" y="0"/>
                  <a:pt x="75" y="0"/>
                  <a:pt x="75" y="0"/>
                </a:cubicBezTo>
                <a:cubicBezTo>
                  <a:pt x="73" y="0"/>
                  <a:pt x="71" y="3"/>
                  <a:pt x="71" y="6"/>
                </a:cubicBezTo>
                <a:cubicBezTo>
                  <a:pt x="71" y="19"/>
                  <a:pt x="71" y="19"/>
                  <a:pt x="71" y="19"/>
                </a:cubicBezTo>
                <a:cubicBezTo>
                  <a:pt x="62" y="21"/>
                  <a:pt x="54" y="24"/>
                  <a:pt x="46" y="29"/>
                </a:cubicBezTo>
                <a:cubicBezTo>
                  <a:pt x="37" y="20"/>
                  <a:pt x="37" y="20"/>
                  <a:pt x="37" y="20"/>
                </a:cubicBezTo>
                <a:cubicBezTo>
                  <a:pt x="35" y="18"/>
                  <a:pt x="32" y="17"/>
                  <a:pt x="30" y="19"/>
                </a:cubicBezTo>
                <a:cubicBezTo>
                  <a:pt x="18" y="31"/>
                  <a:pt x="18" y="31"/>
                  <a:pt x="18" y="31"/>
                </a:cubicBezTo>
                <a:cubicBezTo>
                  <a:pt x="17" y="32"/>
                  <a:pt x="17" y="36"/>
                  <a:pt x="19" y="38"/>
                </a:cubicBezTo>
                <a:cubicBezTo>
                  <a:pt x="29" y="47"/>
                  <a:pt x="29" y="47"/>
                  <a:pt x="29" y="47"/>
                </a:cubicBezTo>
                <a:cubicBezTo>
                  <a:pt x="24" y="54"/>
                  <a:pt x="20" y="62"/>
                  <a:pt x="19" y="71"/>
                </a:cubicBezTo>
                <a:cubicBezTo>
                  <a:pt x="6" y="71"/>
                  <a:pt x="6" y="71"/>
                  <a:pt x="6" y="71"/>
                </a:cubicBezTo>
                <a:cubicBezTo>
                  <a:pt x="2" y="71"/>
                  <a:pt x="0" y="73"/>
                  <a:pt x="0" y="75"/>
                </a:cubicBezTo>
                <a:cubicBezTo>
                  <a:pt x="0" y="92"/>
                  <a:pt x="0" y="92"/>
                  <a:pt x="0" y="92"/>
                </a:cubicBezTo>
                <a:cubicBezTo>
                  <a:pt x="0" y="94"/>
                  <a:pt x="2" y="96"/>
                  <a:pt x="6" y="96"/>
                </a:cubicBezTo>
                <a:cubicBezTo>
                  <a:pt x="19" y="96"/>
                  <a:pt x="19" y="96"/>
                  <a:pt x="19" y="96"/>
                </a:cubicBezTo>
                <a:cubicBezTo>
                  <a:pt x="20" y="105"/>
                  <a:pt x="24" y="113"/>
                  <a:pt x="29" y="120"/>
                </a:cubicBezTo>
                <a:cubicBezTo>
                  <a:pt x="19" y="130"/>
                  <a:pt x="19" y="130"/>
                  <a:pt x="19" y="130"/>
                </a:cubicBezTo>
                <a:cubicBezTo>
                  <a:pt x="17" y="132"/>
                  <a:pt x="17" y="135"/>
                  <a:pt x="18" y="137"/>
                </a:cubicBezTo>
                <a:cubicBezTo>
                  <a:pt x="30" y="148"/>
                  <a:pt x="30" y="148"/>
                  <a:pt x="30" y="148"/>
                </a:cubicBezTo>
                <a:cubicBezTo>
                  <a:pt x="32" y="150"/>
                  <a:pt x="35" y="150"/>
                  <a:pt x="37" y="147"/>
                </a:cubicBezTo>
                <a:cubicBezTo>
                  <a:pt x="46" y="138"/>
                  <a:pt x="46" y="138"/>
                  <a:pt x="46" y="138"/>
                </a:cubicBezTo>
                <a:cubicBezTo>
                  <a:pt x="54" y="143"/>
                  <a:pt x="62" y="147"/>
                  <a:pt x="71" y="148"/>
                </a:cubicBezTo>
                <a:cubicBezTo>
                  <a:pt x="71" y="161"/>
                  <a:pt x="71" y="161"/>
                  <a:pt x="71" y="161"/>
                </a:cubicBezTo>
                <a:cubicBezTo>
                  <a:pt x="71" y="164"/>
                  <a:pt x="73" y="167"/>
                  <a:pt x="75" y="167"/>
                </a:cubicBezTo>
                <a:cubicBezTo>
                  <a:pt x="92" y="167"/>
                  <a:pt x="92" y="167"/>
                  <a:pt x="92" y="167"/>
                </a:cubicBezTo>
                <a:cubicBezTo>
                  <a:pt x="94" y="167"/>
                  <a:pt x="96" y="164"/>
                  <a:pt x="96" y="161"/>
                </a:cubicBezTo>
                <a:cubicBezTo>
                  <a:pt x="96" y="148"/>
                  <a:pt x="96" y="148"/>
                  <a:pt x="96" y="148"/>
                </a:cubicBezTo>
                <a:cubicBezTo>
                  <a:pt x="105" y="147"/>
                  <a:pt x="113" y="143"/>
                  <a:pt x="120" y="138"/>
                </a:cubicBezTo>
                <a:cubicBezTo>
                  <a:pt x="129" y="147"/>
                  <a:pt x="129" y="147"/>
                  <a:pt x="129" y="147"/>
                </a:cubicBezTo>
                <a:cubicBezTo>
                  <a:pt x="131" y="150"/>
                  <a:pt x="135" y="150"/>
                  <a:pt x="136" y="148"/>
                </a:cubicBezTo>
                <a:cubicBezTo>
                  <a:pt x="148" y="137"/>
                  <a:pt x="148" y="137"/>
                  <a:pt x="148" y="137"/>
                </a:cubicBezTo>
                <a:cubicBezTo>
                  <a:pt x="150" y="135"/>
                  <a:pt x="149" y="132"/>
                  <a:pt x="147" y="130"/>
                </a:cubicBezTo>
                <a:cubicBezTo>
                  <a:pt x="138" y="120"/>
                  <a:pt x="138" y="120"/>
                  <a:pt x="138" y="120"/>
                </a:cubicBezTo>
                <a:cubicBezTo>
                  <a:pt x="143" y="113"/>
                  <a:pt x="146" y="105"/>
                  <a:pt x="148" y="96"/>
                </a:cubicBezTo>
                <a:cubicBezTo>
                  <a:pt x="161" y="96"/>
                  <a:pt x="161" y="96"/>
                  <a:pt x="161" y="96"/>
                </a:cubicBezTo>
                <a:cubicBezTo>
                  <a:pt x="164" y="96"/>
                  <a:pt x="167" y="94"/>
                  <a:pt x="167" y="92"/>
                </a:cubicBezTo>
                <a:cubicBezTo>
                  <a:pt x="167" y="75"/>
                  <a:pt x="167" y="75"/>
                  <a:pt x="167" y="75"/>
                </a:cubicBezTo>
                <a:cubicBezTo>
                  <a:pt x="167" y="73"/>
                  <a:pt x="164" y="71"/>
                  <a:pt x="161" y="71"/>
                </a:cubicBezTo>
                <a:close/>
                <a:moveTo>
                  <a:pt x="83" y="114"/>
                </a:moveTo>
                <a:cubicBezTo>
                  <a:pt x="66" y="114"/>
                  <a:pt x="52" y="101"/>
                  <a:pt x="52" y="84"/>
                </a:cubicBezTo>
                <a:cubicBezTo>
                  <a:pt x="52" y="67"/>
                  <a:pt x="66" y="53"/>
                  <a:pt x="83" y="53"/>
                </a:cubicBezTo>
                <a:cubicBezTo>
                  <a:pt x="100" y="53"/>
                  <a:pt x="114" y="67"/>
                  <a:pt x="114" y="84"/>
                </a:cubicBezTo>
                <a:cubicBezTo>
                  <a:pt x="114" y="101"/>
                  <a:pt x="100" y="114"/>
                  <a:pt x="83" y="114"/>
                </a:cubicBezTo>
                <a:close/>
              </a:path>
            </a:pathLst>
          </a:custGeom>
          <a:solidFill>
            <a:schemeClr val="accent1">
              <a:lumMod val="75000"/>
              <a:alpha val="100000"/>
            </a:schemeClr>
          </a:solidFill>
          <a:ln/>
        </p:spPr>
      </p:sp>
      <p:sp>
        <p:nvSpPr>
          <p:cNvPr name="Freeform 9" id="9"/>
          <p:cNvSpPr/>
          <p:nvPr/>
        </p:nvSpPr>
        <p:spPr>
          <a:xfrm rot="0">
            <a:off x="1554102" y="4121837"/>
            <a:ext cx="318897" cy="316706"/>
          </a:xfrm>
          <a:custGeom>
            <a:avLst/>
            <a:gdLst/>
            <a:ahLst/>
            <a:cxnLst/>
            <a:rect r="r" b="b" t="t" l="l"/>
            <a:pathLst>
              <a:path h="120" w="121">
                <a:moveTo>
                  <a:pt x="117" y="51"/>
                </a:moveTo>
                <a:cubicBezTo>
                  <a:pt x="108" y="51"/>
                  <a:pt x="108" y="51"/>
                  <a:pt x="108" y="51"/>
                </a:cubicBezTo>
                <a:cubicBezTo>
                  <a:pt x="106" y="44"/>
                  <a:pt x="104" y="38"/>
                  <a:pt x="100" y="33"/>
                </a:cubicBezTo>
                <a:cubicBezTo>
                  <a:pt x="107" y="27"/>
                  <a:pt x="107" y="27"/>
                  <a:pt x="107" y="27"/>
                </a:cubicBezTo>
                <a:cubicBezTo>
                  <a:pt x="109" y="25"/>
                  <a:pt x="109" y="23"/>
                  <a:pt x="108" y="22"/>
                </a:cubicBezTo>
                <a:cubicBezTo>
                  <a:pt x="99" y="13"/>
                  <a:pt x="99" y="13"/>
                  <a:pt x="99" y="13"/>
                </a:cubicBezTo>
                <a:cubicBezTo>
                  <a:pt x="98" y="12"/>
                  <a:pt x="96" y="12"/>
                  <a:pt x="94" y="14"/>
                </a:cubicBezTo>
                <a:cubicBezTo>
                  <a:pt x="87" y="20"/>
                  <a:pt x="87" y="20"/>
                  <a:pt x="87" y="20"/>
                </a:cubicBezTo>
                <a:cubicBezTo>
                  <a:pt x="82" y="17"/>
                  <a:pt x="76" y="14"/>
                  <a:pt x="70" y="13"/>
                </a:cubicBezTo>
                <a:cubicBezTo>
                  <a:pt x="70" y="4"/>
                  <a:pt x="70" y="4"/>
                  <a:pt x="70" y="4"/>
                </a:cubicBezTo>
                <a:cubicBezTo>
                  <a:pt x="70" y="1"/>
                  <a:pt x="69" y="0"/>
                  <a:pt x="67" y="0"/>
                </a:cubicBezTo>
                <a:cubicBezTo>
                  <a:pt x="55" y="0"/>
                  <a:pt x="55" y="0"/>
                  <a:pt x="55" y="0"/>
                </a:cubicBezTo>
                <a:cubicBezTo>
                  <a:pt x="53" y="0"/>
                  <a:pt x="52" y="1"/>
                  <a:pt x="52" y="4"/>
                </a:cubicBezTo>
                <a:cubicBezTo>
                  <a:pt x="52" y="13"/>
                  <a:pt x="52" y="13"/>
                  <a:pt x="52" y="13"/>
                </a:cubicBezTo>
                <a:cubicBezTo>
                  <a:pt x="45" y="14"/>
                  <a:pt x="39" y="17"/>
                  <a:pt x="34" y="20"/>
                </a:cubicBezTo>
                <a:cubicBezTo>
                  <a:pt x="28" y="14"/>
                  <a:pt x="28" y="14"/>
                  <a:pt x="28" y="14"/>
                </a:cubicBezTo>
                <a:cubicBezTo>
                  <a:pt x="26" y="12"/>
                  <a:pt x="24" y="12"/>
                  <a:pt x="22" y="13"/>
                </a:cubicBezTo>
                <a:cubicBezTo>
                  <a:pt x="14" y="22"/>
                  <a:pt x="14" y="22"/>
                  <a:pt x="14" y="22"/>
                </a:cubicBezTo>
                <a:cubicBezTo>
                  <a:pt x="13" y="23"/>
                  <a:pt x="13" y="25"/>
                  <a:pt x="15" y="27"/>
                </a:cubicBezTo>
                <a:cubicBezTo>
                  <a:pt x="21" y="33"/>
                  <a:pt x="21" y="33"/>
                  <a:pt x="21" y="33"/>
                </a:cubicBezTo>
                <a:cubicBezTo>
                  <a:pt x="18" y="38"/>
                  <a:pt x="15" y="44"/>
                  <a:pt x="14" y="51"/>
                </a:cubicBezTo>
                <a:cubicBezTo>
                  <a:pt x="5" y="51"/>
                  <a:pt x="5" y="51"/>
                  <a:pt x="5" y="51"/>
                </a:cubicBezTo>
                <a:cubicBezTo>
                  <a:pt x="2" y="51"/>
                  <a:pt x="0" y="52"/>
                  <a:pt x="0" y="54"/>
                </a:cubicBezTo>
                <a:cubicBezTo>
                  <a:pt x="0" y="66"/>
                  <a:pt x="0" y="66"/>
                  <a:pt x="0" y="66"/>
                </a:cubicBezTo>
                <a:cubicBezTo>
                  <a:pt x="0" y="68"/>
                  <a:pt x="2" y="69"/>
                  <a:pt x="5" y="69"/>
                </a:cubicBezTo>
                <a:cubicBezTo>
                  <a:pt x="14" y="69"/>
                  <a:pt x="14" y="69"/>
                  <a:pt x="14" y="69"/>
                </a:cubicBezTo>
                <a:cubicBezTo>
                  <a:pt x="15" y="76"/>
                  <a:pt x="18" y="81"/>
                  <a:pt x="21" y="87"/>
                </a:cubicBezTo>
                <a:cubicBezTo>
                  <a:pt x="15" y="93"/>
                  <a:pt x="15" y="93"/>
                  <a:pt x="15" y="93"/>
                </a:cubicBezTo>
                <a:cubicBezTo>
                  <a:pt x="13" y="95"/>
                  <a:pt x="13" y="97"/>
                  <a:pt x="14" y="98"/>
                </a:cubicBezTo>
                <a:cubicBezTo>
                  <a:pt x="22" y="107"/>
                  <a:pt x="22" y="107"/>
                  <a:pt x="22" y="107"/>
                </a:cubicBezTo>
                <a:cubicBezTo>
                  <a:pt x="24" y="108"/>
                  <a:pt x="26" y="108"/>
                  <a:pt x="28" y="106"/>
                </a:cubicBezTo>
                <a:cubicBezTo>
                  <a:pt x="34" y="100"/>
                  <a:pt x="34" y="100"/>
                  <a:pt x="34" y="100"/>
                </a:cubicBezTo>
                <a:cubicBezTo>
                  <a:pt x="39" y="103"/>
                  <a:pt x="45" y="106"/>
                  <a:pt x="52" y="107"/>
                </a:cubicBezTo>
                <a:cubicBezTo>
                  <a:pt x="52" y="116"/>
                  <a:pt x="52" y="116"/>
                  <a:pt x="52" y="116"/>
                </a:cubicBezTo>
                <a:cubicBezTo>
                  <a:pt x="52" y="118"/>
                  <a:pt x="53" y="120"/>
                  <a:pt x="55" y="120"/>
                </a:cubicBezTo>
                <a:cubicBezTo>
                  <a:pt x="67" y="120"/>
                  <a:pt x="67" y="120"/>
                  <a:pt x="67" y="120"/>
                </a:cubicBezTo>
                <a:cubicBezTo>
                  <a:pt x="69" y="120"/>
                  <a:pt x="70" y="118"/>
                  <a:pt x="70" y="116"/>
                </a:cubicBezTo>
                <a:cubicBezTo>
                  <a:pt x="70" y="107"/>
                  <a:pt x="70" y="107"/>
                  <a:pt x="70" y="107"/>
                </a:cubicBezTo>
                <a:cubicBezTo>
                  <a:pt x="76" y="106"/>
                  <a:pt x="82" y="103"/>
                  <a:pt x="87" y="100"/>
                </a:cubicBezTo>
                <a:cubicBezTo>
                  <a:pt x="94" y="106"/>
                  <a:pt x="94" y="106"/>
                  <a:pt x="94" y="106"/>
                </a:cubicBezTo>
                <a:cubicBezTo>
                  <a:pt x="96" y="108"/>
                  <a:pt x="98" y="108"/>
                  <a:pt x="99" y="107"/>
                </a:cubicBezTo>
                <a:cubicBezTo>
                  <a:pt x="108" y="98"/>
                  <a:pt x="108" y="98"/>
                  <a:pt x="108" y="98"/>
                </a:cubicBezTo>
                <a:cubicBezTo>
                  <a:pt x="109" y="97"/>
                  <a:pt x="109" y="95"/>
                  <a:pt x="107" y="93"/>
                </a:cubicBezTo>
                <a:cubicBezTo>
                  <a:pt x="100" y="87"/>
                  <a:pt x="100" y="87"/>
                  <a:pt x="100" y="87"/>
                </a:cubicBezTo>
                <a:cubicBezTo>
                  <a:pt x="104" y="81"/>
                  <a:pt x="106" y="76"/>
                  <a:pt x="108" y="69"/>
                </a:cubicBezTo>
                <a:cubicBezTo>
                  <a:pt x="117" y="69"/>
                  <a:pt x="117" y="69"/>
                  <a:pt x="117" y="69"/>
                </a:cubicBezTo>
                <a:cubicBezTo>
                  <a:pt x="119" y="69"/>
                  <a:pt x="121" y="68"/>
                  <a:pt x="121" y="66"/>
                </a:cubicBezTo>
                <a:cubicBezTo>
                  <a:pt x="121" y="54"/>
                  <a:pt x="121" y="54"/>
                  <a:pt x="121" y="54"/>
                </a:cubicBezTo>
                <a:cubicBezTo>
                  <a:pt x="121" y="52"/>
                  <a:pt x="119" y="51"/>
                  <a:pt x="117" y="51"/>
                </a:cubicBezTo>
                <a:close/>
                <a:moveTo>
                  <a:pt x="61" y="82"/>
                </a:moveTo>
                <a:cubicBezTo>
                  <a:pt x="48" y="82"/>
                  <a:pt x="38" y="72"/>
                  <a:pt x="38" y="60"/>
                </a:cubicBezTo>
                <a:cubicBezTo>
                  <a:pt x="38" y="48"/>
                  <a:pt x="48" y="38"/>
                  <a:pt x="61" y="38"/>
                </a:cubicBezTo>
                <a:cubicBezTo>
                  <a:pt x="73" y="38"/>
                  <a:pt x="83" y="48"/>
                  <a:pt x="83" y="60"/>
                </a:cubicBezTo>
                <a:cubicBezTo>
                  <a:pt x="83" y="72"/>
                  <a:pt x="73" y="82"/>
                  <a:pt x="61" y="82"/>
                </a:cubicBezTo>
                <a:close/>
              </a:path>
            </a:pathLst>
          </a:custGeom>
          <a:solidFill>
            <a:schemeClr val="accent1">
              <a:lumMod val="75000"/>
              <a:alpha val="100000"/>
            </a:schemeClr>
          </a:solidFill>
          <a:ln/>
        </p:spPr>
      </p:sp>
      <p:sp>
        <p:nvSpPr>
          <p:cNvPr name="Freeform 10" id="10"/>
          <p:cNvSpPr/>
          <p:nvPr/>
        </p:nvSpPr>
        <p:spPr>
          <a:xfrm rot="0">
            <a:off x="4387341" y="4267290"/>
            <a:ext cx="239744" cy="269843"/>
          </a:xfrm>
          <a:custGeom>
            <a:avLst/>
            <a:gdLst/>
            <a:ahLst/>
            <a:cxnLst/>
            <a:rect r="r" b="b" t="t" l="l"/>
            <a:pathLst>
              <a:path h="102" w="91">
                <a:moveTo>
                  <a:pt x="76" y="45"/>
                </a:moveTo>
                <a:cubicBezTo>
                  <a:pt x="65" y="52"/>
                  <a:pt x="54" y="52"/>
                  <a:pt x="50" y="52"/>
                </a:cubicBezTo>
                <a:cubicBezTo>
                  <a:pt x="11" y="102"/>
                  <a:pt x="11" y="102"/>
                  <a:pt x="11" y="102"/>
                </a:cubicBezTo>
                <a:cubicBezTo>
                  <a:pt x="0" y="93"/>
                  <a:pt x="0" y="93"/>
                  <a:pt x="0" y="93"/>
                </a:cubicBezTo>
                <a:cubicBezTo>
                  <a:pt x="43" y="47"/>
                  <a:pt x="43" y="47"/>
                  <a:pt x="43" y="47"/>
                </a:cubicBezTo>
                <a:cubicBezTo>
                  <a:pt x="42" y="43"/>
                  <a:pt x="40" y="32"/>
                  <a:pt x="45" y="19"/>
                </a:cubicBezTo>
                <a:cubicBezTo>
                  <a:pt x="52" y="4"/>
                  <a:pt x="70" y="0"/>
                  <a:pt x="70" y="0"/>
                </a:cubicBezTo>
                <a:cubicBezTo>
                  <a:pt x="67" y="22"/>
                  <a:pt x="67" y="22"/>
                  <a:pt x="67" y="22"/>
                </a:cubicBezTo>
                <a:cubicBezTo>
                  <a:pt x="68" y="21"/>
                  <a:pt x="69" y="21"/>
                  <a:pt x="70" y="22"/>
                </a:cubicBezTo>
                <a:cubicBezTo>
                  <a:pt x="70" y="22"/>
                  <a:pt x="70" y="23"/>
                  <a:pt x="70" y="24"/>
                </a:cubicBezTo>
                <a:cubicBezTo>
                  <a:pt x="91" y="17"/>
                  <a:pt x="91" y="17"/>
                  <a:pt x="91" y="17"/>
                </a:cubicBezTo>
                <a:cubicBezTo>
                  <a:pt x="91" y="17"/>
                  <a:pt x="90" y="36"/>
                  <a:pt x="76" y="45"/>
                </a:cubicBezTo>
                <a:close/>
              </a:path>
            </a:pathLst>
          </a:custGeom>
          <a:solidFill>
            <a:schemeClr val="accent1">
              <a:lumMod val="75000"/>
              <a:alpha val="100000"/>
            </a:schemeClr>
          </a:solidFill>
          <a:ln/>
        </p:spPr>
      </p:sp>
      <p:sp>
        <p:nvSpPr>
          <p:cNvPr name="Freeform 11" id="11"/>
          <p:cNvSpPr/>
          <p:nvPr/>
        </p:nvSpPr>
        <p:spPr>
          <a:xfrm rot="0">
            <a:off x="4049394" y="4452456"/>
            <a:ext cx="461677" cy="429292"/>
          </a:xfrm>
          <a:custGeom>
            <a:avLst/>
            <a:gdLst/>
            <a:ahLst/>
            <a:cxnLst/>
            <a:rect r="r" b="b" t="t" l="l"/>
            <a:pathLst>
              <a:path h="163" w="175">
                <a:moveTo>
                  <a:pt x="77" y="0"/>
                </a:moveTo>
                <a:cubicBezTo>
                  <a:pt x="95" y="0"/>
                  <a:pt x="112" y="6"/>
                  <a:pt x="127" y="16"/>
                </a:cubicBezTo>
                <a:cubicBezTo>
                  <a:pt x="107" y="40"/>
                  <a:pt x="107" y="40"/>
                  <a:pt x="107" y="40"/>
                </a:cubicBezTo>
                <a:cubicBezTo>
                  <a:pt x="100" y="36"/>
                  <a:pt x="92" y="34"/>
                  <a:pt x="84" y="34"/>
                </a:cubicBezTo>
                <a:cubicBezTo>
                  <a:pt x="59" y="34"/>
                  <a:pt x="41" y="54"/>
                  <a:pt x="44" y="80"/>
                </a:cubicBezTo>
                <a:cubicBezTo>
                  <a:pt x="47" y="105"/>
                  <a:pt x="70" y="125"/>
                  <a:pt x="96" y="125"/>
                </a:cubicBezTo>
                <a:cubicBezTo>
                  <a:pt x="121" y="125"/>
                  <a:pt x="138" y="105"/>
                  <a:pt x="135" y="80"/>
                </a:cubicBezTo>
                <a:cubicBezTo>
                  <a:pt x="134" y="71"/>
                  <a:pt x="130" y="63"/>
                  <a:pt x="125" y="56"/>
                </a:cubicBezTo>
                <a:cubicBezTo>
                  <a:pt x="145" y="32"/>
                  <a:pt x="145" y="32"/>
                  <a:pt x="145" y="32"/>
                </a:cubicBezTo>
                <a:cubicBezTo>
                  <a:pt x="158" y="46"/>
                  <a:pt x="166" y="63"/>
                  <a:pt x="169" y="82"/>
                </a:cubicBezTo>
                <a:cubicBezTo>
                  <a:pt x="175" y="127"/>
                  <a:pt x="143" y="163"/>
                  <a:pt x="98" y="163"/>
                </a:cubicBezTo>
                <a:cubicBezTo>
                  <a:pt x="53" y="163"/>
                  <a:pt x="12" y="127"/>
                  <a:pt x="6" y="82"/>
                </a:cubicBezTo>
                <a:cubicBezTo>
                  <a:pt x="0" y="37"/>
                  <a:pt x="31" y="0"/>
                  <a:pt x="77" y="0"/>
                </a:cubicBezTo>
                <a:close/>
              </a:path>
            </a:pathLst>
          </a:custGeom>
          <a:solidFill>
            <a:schemeClr val="accent1">
              <a:lumMod val="75000"/>
              <a:alpha val="100000"/>
            </a:schemeClr>
          </a:solidFill>
          <a:ln/>
        </p:spPr>
      </p:sp>
      <p:sp>
        <p:nvSpPr>
          <p:cNvPr name="Freeform 12" id="12"/>
          <p:cNvSpPr/>
          <p:nvPr/>
        </p:nvSpPr>
        <p:spPr>
          <a:xfrm rot="0">
            <a:off x="4188840" y="4568375"/>
            <a:ext cx="195167" cy="181737"/>
          </a:xfrm>
          <a:custGeom>
            <a:avLst/>
            <a:gdLst/>
            <a:ahLst/>
            <a:cxnLst/>
            <a:rect r="r" b="b" t="t" l="l"/>
            <a:pathLst>
              <a:path h="69" w="74">
                <a:moveTo>
                  <a:pt x="42" y="69"/>
                </a:moveTo>
                <a:cubicBezTo>
                  <a:pt x="23" y="69"/>
                  <a:pt x="5" y="54"/>
                  <a:pt x="3" y="35"/>
                </a:cubicBezTo>
                <a:cubicBezTo>
                  <a:pt x="0" y="16"/>
                  <a:pt x="14" y="0"/>
                  <a:pt x="33" y="0"/>
                </a:cubicBezTo>
                <a:cubicBezTo>
                  <a:pt x="38" y="0"/>
                  <a:pt x="44" y="2"/>
                  <a:pt x="49" y="4"/>
                </a:cubicBezTo>
                <a:cubicBezTo>
                  <a:pt x="48" y="6"/>
                  <a:pt x="48" y="9"/>
                  <a:pt x="49" y="11"/>
                </a:cubicBezTo>
                <a:cubicBezTo>
                  <a:pt x="36" y="30"/>
                  <a:pt x="36" y="30"/>
                  <a:pt x="36" y="30"/>
                </a:cubicBezTo>
                <a:cubicBezTo>
                  <a:pt x="42" y="35"/>
                  <a:pt x="42" y="35"/>
                  <a:pt x="42" y="35"/>
                </a:cubicBezTo>
                <a:cubicBezTo>
                  <a:pt x="59" y="20"/>
                  <a:pt x="59" y="20"/>
                  <a:pt x="59" y="20"/>
                </a:cubicBezTo>
                <a:cubicBezTo>
                  <a:pt x="59" y="20"/>
                  <a:pt x="60" y="20"/>
                  <a:pt x="60" y="20"/>
                </a:cubicBezTo>
                <a:cubicBezTo>
                  <a:pt x="62" y="20"/>
                  <a:pt x="64" y="19"/>
                  <a:pt x="66" y="18"/>
                </a:cubicBezTo>
                <a:cubicBezTo>
                  <a:pt x="69" y="23"/>
                  <a:pt x="71" y="29"/>
                  <a:pt x="72" y="35"/>
                </a:cubicBezTo>
                <a:cubicBezTo>
                  <a:pt x="74" y="54"/>
                  <a:pt x="61" y="69"/>
                  <a:pt x="42" y="69"/>
                </a:cubicBezTo>
                <a:close/>
              </a:path>
            </a:pathLst>
          </a:custGeom>
          <a:solidFill>
            <a:schemeClr val="accent1">
              <a:lumMod val="75000"/>
              <a:alpha val="100000"/>
            </a:schemeClr>
          </a:solidFill>
          <a:ln/>
        </p:spPr>
      </p:sp>
      <p:sp>
        <p:nvSpPr>
          <p:cNvPr name="Freeform 13" id="13"/>
          <p:cNvSpPr/>
          <p:nvPr/>
        </p:nvSpPr>
        <p:spPr>
          <a:xfrm rot="0">
            <a:off x="4296948" y="4518178"/>
            <a:ext cx="113728" cy="129349"/>
          </a:xfrm>
          <a:custGeom>
            <a:avLst/>
            <a:gdLst/>
            <a:ahLst/>
            <a:cxnLst/>
            <a:rect r="r" b="b" t="t" l="l"/>
            <a:pathLst>
              <a:path h="49" w="43">
                <a:moveTo>
                  <a:pt x="13" y="31"/>
                </a:moveTo>
                <a:cubicBezTo>
                  <a:pt x="11" y="28"/>
                  <a:pt x="12" y="25"/>
                  <a:pt x="14" y="22"/>
                </a:cubicBezTo>
                <a:cubicBezTo>
                  <a:pt x="32" y="0"/>
                  <a:pt x="32" y="0"/>
                  <a:pt x="32" y="0"/>
                </a:cubicBezTo>
                <a:cubicBezTo>
                  <a:pt x="43" y="9"/>
                  <a:pt x="43" y="9"/>
                  <a:pt x="43" y="9"/>
                </a:cubicBezTo>
                <a:cubicBezTo>
                  <a:pt x="24" y="32"/>
                  <a:pt x="24" y="32"/>
                  <a:pt x="24" y="32"/>
                </a:cubicBezTo>
                <a:cubicBezTo>
                  <a:pt x="22" y="34"/>
                  <a:pt x="19" y="35"/>
                  <a:pt x="17" y="34"/>
                </a:cubicBezTo>
                <a:cubicBezTo>
                  <a:pt x="1" y="49"/>
                  <a:pt x="1" y="49"/>
                  <a:pt x="1" y="49"/>
                </a:cubicBezTo>
                <a:cubicBezTo>
                  <a:pt x="0" y="48"/>
                  <a:pt x="0" y="48"/>
                  <a:pt x="0" y="48"/>
                </a:cubicBezTo>
                <a:lnTo>
                  <a:pt x="13" y="31"/>
                </a:lnTo>
                <a:close/>
              </a:path>
            </a:pathLst>
          </a:custGeom>
          <a:solidFill>
            <a:schemeClr val="accent4">
              <a:alpha val="100000"/>
            </a:schemeClr>
          </a:solidFill>
          <a:ln/>
        </p:spPr>
      </p:sp>
      <p:sp>
        <p:nvSpPr>
          <p:cNvPr name="Freeform 14" id="14"/>
          <p:cNvSpPr/>
          <p:nvPr/>
        </p:nvSpPr>
        <p:spPr>
          <a:xfrm rot="0">
            <a:off x="2994480" y="2711608"/>
            <a:ext cx="168233" cy="183703"/>
          </a:xfrm>
          <a:custGeom>
            <a:avLst/>
            <a:gdLst/>
            <a:ahLst/>
            <a:cxnLst/>
            <a:rect r="r" b="b" t="t" l="l"/>
            <a:pathLst>
              <a:path h="140" w="126">
                <a:moveTo>
                  <a:pt x="0" y="57"/>
                </a:moveTo>
                <a:lnTo>
                  <a:pt x="48" y="0"/>
                </a:lnTo>
                <a:lnTo>
                  <a:pt x="126" y="85"/>
                </a:lnTo>
                <a:lnTo>
                  <a:pt x="78" y="140"/>
                </a:lnTo>
                <a:lnTo>
                  <a:pt x="0" y="57"/>
                </a:lnTo>
                <a:close/>
              </a:path>
            </a:pathLst>
          </a:custGeom>
          <a:solidFill>
            <a:schemeClr val="accent1">
              <a:alpha val="100000"/>
            </a:schemeClr>
          </a:solidFill>
          <a:ln/>
        </p:spPr>
      </p:sp>
      <p:sp>
        <p:nvSpPr>
          <p:cNvPr name="Freeform 15" id="15"/>
          <p:cNvSpPr/>
          <p:nvPr/>
        </p:nvSpPr>
        <p:spPr>
          <a:xfrm rot="0">
            <a:off x="2776861" y="2807327"/>
            <a:ext cx="296432" cy="326720"/>
          </a:xfrm>
          <a:custGeom>
            <a:avLst/>
            <a:gdLst/>
            <a:ahLst/>
            <a:cxnLst/>
            <a:rect r="r" b="b" t="t" l="l"/>
            <a:pathLst>
              <a:path h="105" w="94">
                <a:moveTo>
                  <a:pt x="70" y="0"/>
                </a:moveTo>
                <a:cubicBezTo>
                  <a:pt x="63" y="9"/>
                  <a:pt x="63" y="9"/>
                  <a:pt x="63" y="9"/>
                </a:cubicBezTo>
                <a:cubicBezTo>
                  <a:pt x="21" y="30"/>
                  <a:pt x="21" y="30"/>
                  <a:pt x="21" y="30"/>
                </a:cubicBezTo>
                <a:cubicBezTo>
                  <a:pt x="20" y="30"/>
                  <a:pt x="14" y="33"/>
                  <a:pt x="12" y="37"/>
                </a:cubicBezTo>
                <a:cubicBezTo>
                  <a:pt x="10" y="40"/>
                  <a:pt x="2" y="67"/>
                  <a:pt x="1" y="70"/>
                </a:cubicBezTo>
                <a:cubicBezTo>
                  <a:pt x="0" y="71"/>
                  <a:pt x="0" y="75"/>
                  <a:pt x="0" y="77"/>
                </a:cubicBezTo>
                <a:cubicBezTo>
                  <a:pt x="0" y="78"/>
                  <a:pt x="2" y="93"/>
                  <a:pt x="3" y="102"/>
                </a:cubicBezTo>
                <a:cubicBezTo>
                  <a:pt x="3" y="103"/>
                  <a:pt x="3" y="103"/>
                  <a:pt x="3" y="103"/>
                </a:cubicBezTo>
                <a:cubicBezTo>
                  <a:pt x="3" y="103"/>
                  <a:pt x="3" y="103"/>
                  <a:pt x="3" y="103"/>
                </a:cubicBezTo>
                <a:cubicBezTo>
                  <a:pt x="3" y="103"/>
                  <a:pt x="3" y="104"/>
                  <a:pt x="4" y="105"/>
                </a:cubicBezTo>
                <a:cubicBezTo>
                  <a:pt x="4" y="81"/>
                  <a:pt x="4" y="81"/>
                  <a:pt x="4" y="81"/>
                </a:cubicBezTo>
                <a:cubicBezTo>
                  <a:pt x="20" y="81"/>
                  <a:pt x="20" y="81"/>
                  <a:pt x="20" y="81"/>
                </a:cubicBezTo>
                <a:cubicBezTo>
                  <a:pt x="20" y="75"/>
                  <a:pt x="20" y="75"/>
                  <a:pt x="20" y="75"/>
                </a:cubicBezTo>
                <a:cubicBezTo>
                  <a:pt x="30" y="58"/>
                  <a:pt x="30" y="58"/>
                  <a:pt x="30" y="58"/>
                </a:cubicBezTo>
                <a:cubicBezTo>
                  <a:pt x="32" y="59"/>
                  <a:pt x="37" y="61"/>
                  <a:pt x="40" y="62"/>
                </a:cubicBezTo>
                <a:cubicBezTo>
                  <a:pt x="39" y="64"/>
                  <a:pt x="37" y="68"/>
                  <a:pt x="37" y="69"/>
                </a:cubicBezTo>
                <a:cubicBezTo>
                  <a:pt x="36" y="71"/>
                  <a:pt x="30" y="78"/>
                  <a:pt x="27" y="83"/>
                </a:cubicBezTo>
                <a:cubicBezTo>
                  <a:pt x="25" y="85"/>
                  <a:pt x="24" y="90"/>
                  <a:pt x="28" y="93"/>
                </a:cubicBezTo>
                <a:cubicBezTo>
                  <a:pt x="29" y="94"/>
                  <a:pt x="31" y="95"/>
                  <a:pt x="33" y="95"/>
                </a:cubicBezTo>
                <a:cubicBezTo>
                  <a:pt x="37" y="95"/>
                  <a:pt x="41" y="92"/>
                  <a:pt x="41" y="92"/>
                </a:cubicBezTo>
                <a:cubicBezTo>
                  <a:pt x="41" y="92"/>
                  <a:pt x="41" y="92"/>
                  <a:pt x="41" y="92"/>
                </a:cubicBezTo>
                <a:cubicBezTo>
                  <a:pt x="41" y="92"/>
                  <a:pt x="41" y="92"/>
                  <a:pt x="41" y="92"/>
                </a:cubicBezTo>
                <a:cubicBezTo>
                  <a:pt x="41" y="91"/>
                  <a:pt x="56" y="74"/>
                  <a:pt x="63" y="71"/>
                </a:cubicBezTo>
                <a:cubicBezTo>
                  <a:pt x="69" y="68"/>
                  <a:pt x="87" y="54"/>
                  <a:pt x="87" y="36"/>
                </a:cubicBezTo>
                <a:cubicBezTo>
                  <a:pt x="94" y="26"/>
                  <a:pt x="94" y="26"/>
                  <a:pt x="94" y="26"/>
                </a:cubicBezTo>
                <a:lnTo>
                  <a:pt x="70" y="0"/>
                </a:lnTo>
                <a:close/>
              </a:path>
            </a:pathLst>
          </a:custGeom>
          <a:solidFill>
            <a:schemeClr val="accent1">
              <a:alpha val="100000"/>
            </a:schemeClr>
          </a:solidFill>
          <a:ln/>
        </p:spPr>
      </p:sp>
      <p:sp>
        <p:nvSpPr>
          <p:cNvPr name="Freeform 16" id="16"/>
          <p:cNvSpPr/>
          <p:nvPr/>
        </p:nvSpPr>
        <p:spPr>
          <a:xfrm rot="0">
            <a:off x="2603268" y="3068479"/>
            <a:ext cx="467288" cy="345102"/>
          </a:xfrm>
          <a:custGeom>
            <a:avLst/>
            <a:gdLst/>
            <a:ahLst/>
            <a:cxnLst/>
            <a:rect r="r" b="b" t="t" l="l"/>
            <a:pathLst>
              <a:path h="111" w="148">
                <a:moveTo>
                  <a:pt x="124" y="49"/>
                </a:moveTo>
                <a:cubicBezTo>
                  <a:pt x="124" y="104"/>
                  <a:pt x="124" y="104"/>
                  <a:pt x="124" y="104"/>
                </a:cubicBezTo>
                <a:cubicBezTo>
                  <a:pt x="117" y="104"/>
                  <a:pt x="117" y="104"/>
                  <a:pt x="117" y="104"/>
                </a:cubicBezTo>
                <a:cubicBezTo>
                  <a:pt x="117" y="29"/>
                  <a:pt x="117" y="29"/>
                  <a:pt x="117" y="29"/>
                </a:cubicBezTo>
                <a:cubicBezTo>
                  <a:pt x="93" y="29"/>
                  <a:pt x="93" y="29"/>
                  <a:pt x="93" y="29"/>
                </a:cubicBezTo>
                <a:cubicBezTo>
                  <a:pt x="93" y="104"/>
                  <a:pt x="93" y="104"/>
                  <a:pt x="93" y="104"/>
                </a:cubicBezTo>
                <a:cubicBezTo>
                  <a:pt x="86" y="104"/>
                  <a:pt x="86" y="104"/>
                  <a:pt x="86" y="104"/>
                </a:cubicBezTo>
                <a:cubicBezTo>
                  <a:pt x="86" y="14"/>
                  <a:pt x="86" y="14"/>
                  <a:pt x="86" y="14"/>
                </a:cubicBezTo>
                <a:cubicBezTo>
                  <a:pt x="83" y="13"/>
                  <a:pt x="81" y="12"/>
                  <a:pt x="80" y="10"/>
                </a:cubicBezTo>
                <a:cubicBezTo>
                  <a:pt x="77" y="7"/>
                  <a:pt x="77" y="3"/>
                  <a:pt x="78" y="0"/>
                </a:cubicBezTo>
                <a:cubicBezTo>
                  <a:pt x="62" y="0"/>
                  <a:pt x="62" y="0"/>
                  <a:pt x="62" y="0"/>
                </a:cubicBezTo>
                <a:cubicBezTo>
                  <a:pt x="62" y="104"/>
                  <a:pt x="62" y="104"/>
                  <a:pt x="62" y="104"/>
                </a:cubicBezTo>
                <a:cubicBezTo>
                  <a:pt x="55" y="104"/>
                  <a:pt x="55" y="104"/>
                  <a:pt x="55" y="104"/>
                </a:cubicBezTo>
                <a:cubicBezTo>
                  <a:pt x="55" y="36"/>
                  <a:pt x="55" y="36"/>
                  <a:pt x="55" y="36"/>
                </a:cubicBezTo>
                <a:cubicBezTo>
                  <a:pt x="31" y="36"/>
                  <a:pt x="31" y="36"/>
                  <a:pt x="31" y="36"/>
                </a:cubicBezTo>
                <a:cubicBezTo>
                  <a:pt x="31" y="104"/>
                  <a:pt x="31" y="104"/>
                  <a:pt x="31" y="104"/>
                </a:cubicBezTo>
                <a:cubicBezTo>
                  <a:pt x="24" y="104"/>
                  <a:pt x="24" y="104"/>
                  <a:pt x="24" y="104"/>
                </a:cubicBezTo>
                <a:cubicBezTo>
                  <a:pt x="24" y="66"/>
                  <a:pt x="24" y="66"/>
                  <a:pt x="24" y="66"/>
                </a:cubicBezTo>
                <a:cubicBezTo>
                  <a:pt x="0" y="66"/>
                  <a:pt x="0" y="66"/>
                  <a:pt x="0" y="66"/>
                </a:cubicBezTo>
                <a:cubicBezTo>
                  <a:pt x="0" y="104"/>
                  <a:pt x="0" y="104"/>
                  <a:pt x="0" y="104"/>
                </a:cubicBezTo>
                <a:cubicBezTo>
                  <a:pt x="0" y="111"/>
                  <a:pt x="0" y="111"/>
                  <a:pt x="0" y="111"/>
                </a:cubicBezTo>
                <a:cubicBezTo>
                  <a:pt x="148" y="111"/>
                  <a:pt x="148" y="111"/>
                  <a:pt x="148" y="111"/>
                </a:cubicBezTo>
                <a:cubicBezTo>
                  <a:pt x="148" y="104"/>
                  <a:pt x="148" y="104"/>
                  <a:pt x="148" y="104"/>
                </a:cubicBezTo>
                <a:cubicBezTo>
                  <a:pt x="148" y="49"/>
                  <a:pt x="148" y="49"/>
                  <a:pt x="148" y="49"/>
                </a:cubicBezTo>
                <a:lnTo>
                  <a:pt x="124" y="49"/>
                </a:lnTo>
                <a:close/>
              </a:path>
            </a:pathLst>
          </a:custGeom>
          <a:solidFill>
            <a:schemeClr val="accent1">
              <a:alpha val="100000"/>
            </a:schemeClr>
          </a:solidFill>
          <a:ln/>
        </p:spPr>
      </p:sp>
      <p:sp>
        <p:nvSpPr>
          <p:cNvPr name="TextBox 17" id="17"/>
          <p:cNvSpPr txBox="true"/>
          <p:nvPr/>
        </p:nvSpPr>
        <p:spPr>
          <a:xfrm rot="0">
            <a:off x="7803896" y="1483382"/>
            <a:ext cx="2987778"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chemeClr val="accent1">
                    <a:alpha val="100000"/>
                  </a:schemeClr>
                </a:solidFill>
                <a:latin typeface="Microsoft Yahei"/>
                <a:ea typeface="Microsoft Yahei"/>
                <a:cs typeface="Microsoft Yahei"/>
              </a:rPr>
              <a:t>过山车项目简介</a:t>
            </a:r>
          </a:p>
        </p:txBody>
      </p:sp>
      <p:sp>
        <p:nvSpPr>
          <p:cNvPr name="TextBox 18" id="18"/>
          <p:cNvSpPr txBox="true"/>
          <p:nvPr/>
        </p:nvSpPr>
        <p:spPr>
          <a:xfrm rot="0">
            <a:off x="7095552" y="1965760"/>
            <a:ext cx="4404466" cy="1875094"/>
          </a:xfrm>
          <a:prstGeom prst="rect">
            <a:avLst/>
          </a:prstGeom>
          <a:ln/>
        </p:spPr>
        <p:txBody>
          <a:bodyPr anchor="t" rtlCol="false" lIns="66008" rIns="66008" tIns="33052" bIns="33052" anchorCtr="false" vert="horz" wrap="square">
            <a:normAutofit/>
          </a:bodyPr>
          <a:lstStyle/>
          <a:p>
            <a:pPr algn="l">
              <a:lnSpc>
                <a:spcPct val="140000"/>
              </a:lnSpc>
            </a:pPr>
            <a:r>
              <a:rPr lang="en-US" sz="1425">
                <a:solidFill>
                  <a:schemeClr val="dk1">
                    <a:alpha val="100000"/>
                  </a:schemeClr>
                </a:solidFill>
                <a:latin typeface="Microsoft Yahei"/>
                <a:ea typeface="Microsoft Yahei"/>
                <a:cs typeface="Microsoft Yahei"/>
              </a:rPr>
              <a:t>迪士尼乐园中的过山车项目是一种受欢迎的游乐设施，以其高速、刺激的特点吸引着大量游客。</a:t>
            </a:r>
          </a:p>
        </p:txBody>
      </p:sp>
      <p:sp>
        <p:nvSpPr>
          <p:cNvPr name="TextBox 19" id="19"/>
          <p:cNvSpPr txBox="true"/>
          <p:nvPr/>
        </p:nvSpPr>
        <p:spPr>
          <a:xfrm rot="0">
            <a:off x="7803896" y="3946954"/>
            <a:ext cx="2987778"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chemeClr val="accent1">
                    <a:alpha val="100000"/>
                  </a:schemeClr>
                </a:solidFill>
                <a:latin typeface="Microsoft Yahei"/>
                <a:ea typeface="Microsoft Yahei"/>
                <a:cs typeface="Microsoft Yahei"/>
              </a:rPr>
              <a:t>压杠系统的作用</a:t>
            </a:r>
          </a:p>
        </p:txBody>
      </p:sp>
      <p:sp>
        <p:nvSpPr>
          <p:cNvPr name="TextBox 20" id="20"/>
          <p:cNvSpPr txBox="true"/>
          <p:nvPr/>
        </p:nvSpPr>
        <p:spPr>
          <a:xfrm rot="0">
            <a:off x="7095605" y="4391232"/>
            <a:ext cx="4404360" cy="1875094"/>
          </a:xfrm>
          <a:prstGeom prst="rect">
            <a:avLst/>
          </a:prstGeom>
          <a:ln/>
        </p:spPr>
        <p:txBody>
          <a:bodyPr anchor="t" rtlCol="false" lIns="66008" rIns="66008" tIns="33052" bIns="33052" anchorCtr="false" vert="horz" wrap="square">
            <a:normAutofit/>
          </a:bodyPr>
          <a:lstStyle/>
          <a:p>
            <a:pPr algn="l">
              <a:lnSpc>
                <a:spcPct val="140000"/>
              </a:lnSpc>
            </a:pPr>
            <a:r>
              <a:rPr lang="en-US" sz="1425">
                <a:solidFill>
                  <a:schemeClr val="dk1">
                    <a:alpha val="100000"/>
                  </a:schemeClr>
                </a:solidFill>
                <a:latin typeface="Microsoft Yahei"/>
                <a:ea typeface="Microsoft Yahei"/>
                <a:cs typeface="Microsoft Yahei"/>
              </a:rPr>
              <a:t>压杠系统是过山车项目中的重要安全装置，用于在过山车行驶过程中固定游客的身体，防止其因离心力而甩出。</a:t>
            </a:r>
          </a:p>
        </p:txBody>
      </p:sp>
      <p:grpSp>
        <p:nvGrpSpPr>
          <p:cNvPr name="Group 21" id="21"/>
          <p:cNvGrpSpPr/>
          <p:nvPr/>
        </p:nvGrpSpPr>
        <p:grpSpPr>
          <a:xfrm rot="0">
            <a:off x="454963" y="93878"/>
            <a:ext cx="10641129" cy="914400"/>
            <a:chOff x="454963" y="93878"/>
            <a:chExt cx="10641129" cy="914400"/>
          </a:xfrm>
        </p:grpSpPr>
        <p:sp>
          <p:nvSpPr>
            <p:cNvPr name="AutoShape 22" id="22"/>
            <p:cNvSpPr/>
            <p:nvPr/>
          </p:nvSpPr>
          <p:spPr>
            <a:xfrm rot="0">
              <a:off x="454963" y="331168"/>
              <a:ext cx="84147" cy="84147"/>
            </a:xfrm>
            <a:prstGeom prst="ellipse">
              <a:avLst/>
            </a:prstGeom>
            <a:solidFill>
              <a:schemeClr val="accent1">
                <a:alpha val="100000"/>
              </a:schemeClr>
            </a:solidFill>
            <a:ln/>
          </p:spPr>
        </p:sp>
        <p:sp>
          <p:nvSpPr>
            <p:cNvPr name="AutoShape 23" id="23"/>
            <p:cNvSpPr/>
            <p:nvPr/>
          </p:nvSpPr>
          <p:spPr>
            <a:xfrm rot="0">
              <a:off x="575049" y="337743"/>
              <a:ext cx="78137" cy="78137"/>
            </a:xfrm>
            <a:prstGeom prst="ellipse">
              <a:avLst/>
            </a:prstGeom>
            <a:solidFill>
              <a:schemeClr val="accent1">
                <a:alpha val="80000"/>
              </a:schemeClr>
            </a:solidFill>
            <a:ln/>
          </p:spPr>
        </p:sp>
        <p:sp>
          <p:nvSpPr>
            <p:cNvPr name="AutoShape 24" id="24"/>
            <p:cNvSpPr/>
            <p:nvPr/>
          </p:nvSpPr>
          <p:spPr>
            <a:xfrm rot="0">
              <a:off x="689125" y="339460"/>
              <a:ext cx="74704" cy="74704"/>
            </a:xfrm>
            <a:prstGeom prst="ellipse">
              <a:avLst/>
            </a:prstGeom>
            <a:solidFill>
              <a:schemeClr val="accent1">
                <a:alpha val="60000"/>
              </a:schemeClr>
            </a:solidFill>
            <a:ln/>
          </p:spPr>
        </p:sp>
        <p:sp>
          <p:nvSpPr>
            <p:cNvPr name="AutoShape 25" id="25"/>
            <p:cNvSpPr/>
            <p:nvPr/>
          </p:nvSpPr>
          <p:spPr>
            <a:xfrm rot="0">
              <a:off x="799768" y="348430"/>
              <a:ext cx="69238" cy="69238"/>
            </a:xfrm>
            <a:prstGeom prst="ellipse">
              <a:avLst/>
            </a:prstGeom>
            <a:solidFill>
              <a:schemeClr val="accent1">
                <a:alpha val="40000"/>
              </a:schemeClr>
            </a:solidFill>
            <a:ln/>
          </p:spPr>
        </p:sp>
        <p:sp>
          <p:nvSpPr>
            <p:cNvPr name="AutoShape 26" id="26"/>
            <p:cNvSpPr/>
            <p:nvPr/>
          </p:nvSpPr>
          <p:spPr>
            <a:xfrm rot="0">
              <a:off x="904945" y="344297"/>
              <a:ext cx="65594" cy="65594"/>
            </a:xfrm>
            <a:prstGeom prst="ellipse">
              <a:avLst/>
            </a:prstGeom>
            <a:solidFill>
              <a:schemeClr val="accent1">
                <a:alpha val="20000"/>
              </a:schemeClr>
            </a:solidFill>
            <a:ln/>
          </p:spPr>
        </p:sp>
        <p:sp>
          <p:nvSpPr>
            <p:cNvPr name="AutoShape 27" id="27"/>
            <p:cNvSpPr/>
            <p:nvPr/>
          </p:nvSpPr>
          <p:spPr>
            <a:xfrm rot="0">
              <a:off x="454963" y="448942"/>
              <a:ext cx="84147" cy="84147"/>
            </a:xfrm>
            <a:prstGeom prst="ellipse">
              <a:avLst/>
            </a:prstGeom>
            <a:solidFill>
              <a:schemeClr val="accent1">
                <a:alpha val="100000"/>
              </a:schemeClr>
            </a:solidFill>
            <a:ln/>
          </p:spPr>
        </p:sp>
        <p:sp>
          <p:nvSpPr>
            <p:cNvPr name="AutoShape 28" id="28"/>
            <p:cNvSpPr/>
            <p:nvPr/>
          </p:nvSpPr>
          <p:spPr>
            <a:xfrm rot="0">
              <a:off x="575049" y="455517"/>
              <a:ext cx="78137" cy="78137"/>
            </a:xfrm>
            <a:prstGeom prst="ellipse">
              <a:avLst/>
            </a:prstGeom>
            <a:solidFill>
              <a:schemeClr val="accent1">
                <a:alpha val="80000"/>
              </a:schemeClr>
            </a:solidFill>
            <a:ln/>
          </p:spPr>
        </p:sp>
        <p:sp>
          <p:nvSpPr>
            <p:cNvPr name="AutoShape 29" id="29"/>
            <p:cNvSpPr/>
            <p:nvPr/>
          </p:nvSpPr>
          <p:spPr>
            <a:xfrm rot="0">
              <a:off x="689125" y="457233"/>
              <a:ext cx="74704" cy="74704"/>
            </a:xfrm>
            <a:prstGeom prst="ellipse">
              <a:avLst/>
            </a:prstGeom>
            <a:solidFill>
              <a:schemeClr val="accent1">
                <a:alpha val="60000"/>
              </a:schemeClr>
            </a:solidFill>
            <a:ln/>
          </p:spPr>
        </p:sp>
        <p:sp>
          <p:nvSpPr>
            <p:cNvPr name="AutoShape 30" id="30"/>
            <p:cNvSpPr/>
            <p:nvPr/>
          </p:nvSpPr>
          <p:spPr>
            <a:xfrm rot="0">
              <a:off x="799768" y="466203"/>
              <a:ext cx="69238" cy="69238"/>
            </a:xfrm>
            <a:prstGeom prst="ellipse">
              <a:avLst/>
            </a:prstGeom>
            <a:solidFill>
              <a:schemeClr val="accent1">
                <a:alpha val="40000"/>
              </a:schemeClr>
            </a:solidFill>
            <a:ln/>
          </p:spPr>
        </p:sp>
        <p:sp>
          <p:nvSpPr>
            <p:cNvPr name="AutoShape 31" id="31"/>
            <p:cNvSpPr/>
            <p:nvPr/>
          </p:nvSpPr>
          <p:spPr>
            <a:xfrm rot="0">
              <a:off x="904945" y="462070"/>
              <a:ext cx="65594" cy="65594"/>
            </a:xfrm>
            <a:prstGeom prst="ellipse">
              <a:avLst/>
            </a:prstGeom>
            <a:solidFill>
              <a:schemeClr val="accent1">
                <a:alpha val="20000"/>
              </a:schemeClr>
            </a:solidFill>
            <a:ln/>
          </p:spPr>
        </p:sp>
        <p:sp>
          <p:nvSpPr>
            <p:cNvPr name="AutoShape 32" id="32"/>
            <p:cNvSpPr/>
            <p:nvPr/>
          </p:nvSpPr>
          <p:spPr>
            <a:xfrm rot="0">
              <a:off x="454963" y="566715"/>
              <a:ext cx="84147" cy="84147"/>
            </a:xfrm>
            <a:prstGeom prst="ellipse">
              <a:avLst/>
            </a:prstGeom>
            <a:solidFill>
              <a:schemeClr val="accent1">
                <a:alpha val="100000"/>
              </a:schemeClr>
            </a:solidFill>
            <a:ln/>
          </p:spPr>
        </p:sp>
        <p:sp>
          <p:nvSpPr>
            <p:cNvPr name="AutoShape 33" id="33"/>
            <p:cNvSpPr/>
            <p:nvPr/>
          </p:nvSpPr>
          <p:spPr>
            <a:xfrm rot="0">
              <a:off x="575049" y="573291"/>
              <a:ext cx="78137" cy="78137"/>
            </a:xfrm>
            <a:prstGeom prst="ellipse">
              <a:avLst/>
            </a:prstGeom>
            <a:solidFill>
              <a:schemeClr val="accent1">
                <a:alpha val="80000"/>
              </a:schemeClr>
            </a:solidFill>
            <a:ln/>
          </p:spPr>
        </p:sp>
        <p:sp>
          <p:nvSpPr>
            <p:cNvPr name="AutoShape 34" id="34"/>
            <p:cNvSpPr/>
            <p:nvPr/>
          </p:nvSpPr>
          <p:spPr>
            <a:xfrm rot="0">
              <a:off x="689125" y="575007"/>
              <a:ext cx="74704" cy="74704"/>
            </a:xfrm>
            <a:prstGeom prst="ellipse">
              <a:avLst/>
            </a:prstGeom>
            <a:solidFill>
              <a:schemeClr val="accent1">
                <a:alpha val="60000"/>
              </a:schemeClr>
            </a:solidFill>
            <a:ln/>
          </p:spPr>
        </p:sp>
        <p:sp>
          <p:nvSpPr>
            <p:cNvPr name="AutoShape 35" id="35"/>
            <p:cNvSpPr/>
            <p:nvPr/>
          </p:nvSpPr>
          <p:spPr>
            <a:xfrm rot="0">
              <a:off x="799768" y="583977"/>
              <a:ext cx="69238" cy="69238"/>
            </a:xfrm>
            <a:prstGeom prst="ellipse">
              <a:avLst/>
            </a:prstGeom>
            <a:solidFill>
              <a:schemeClr val="accent1">
                <a:alpha val="40000"/>
              </a:schemeClr>
            </a:solidFill>
            <a:ln/>
          </p:spPr>
        </p:sp>
        <p:sp>
          <p:nvSpPr>
            <p:cNvPr name="AutoShape 36" id="36"/>
            <p:cNvSpPr/>
            <p:nvPr/>
          </p:nvSpPr>
          <p:spPr>
            <a:xfrm rot="0">
              <a:off x="904945" y="579844"/>
              <a:ext cx="65594" cy="65594"/>
            </a:xfrm>
            <a:prstGeom prst="ellipse">
              <a:avLst/>
            </a:prstGeom>
            <a:solidFill>
              <a:schemeClr val="accent1">
                <a:alpha val="20000"/>
              </a:schemeClr>
            </a:solidFill>
            <a:ln/>
          </p:spPr>
        </p:sp>
        <p:sp>
          <p:nvSpPr>
            <p:cNvPr name="AutoShape 37" id="37"/>
            <p:cNvSpPr/>
            <p:nvPr/>
          </p:nvSpPr>
          <p:spPr>
            <a:xfrm rot="0">
              <a:off x="454963" y="684489"/>
              <a:ext cx="84147" cy="84147"/>
            </a:xfrm>
            <a:prstGeom prst="ellipse">
              <a:avLst/>
            </a:prstGeom>
            <a:solidFill>
              <a:schemeClr val="accent1">
                <a:alpha val="100000"/>
              </a:schemeClr>
            </a:solidFill>
            <a:ln/>
          </p:spPr>
        </p:sp>
        <p:sp>
          <p:nvSpPr>
            <p:cNvPr name="AutoShape 38" id="38"/>
            <p:cNvSpPr/>
            <p:nvPr/>
          </p:nvSpPr>
          <p:spPr>
            <a:xfrm rot="0">
              <a:off x="575049" y="691064"/>
              <a:ext cx="78137" cy="78137"/>
            </a:xfrm>
            <a:prstGeom prst="ellipse">
              <a:avLst/>
            </a:prstGeom>
            <a:solidFill>
              <a:schemeClr val="accent1">
                <a:alpha val="80000"/>
              </a:schemeClr>
            </a:solidFill>
            <a:ln/>
          </p:spPr>
        </p:sp>
        <p:sp>
          <p:nvSpPr>
            <p:cNvPr name="AutoShape 39" id="39"/>
            <p:cNvSpPr/>
            <p:nvPr/>
          </p:nvSpPr>
          <p:spPr>
            <a:xfrm rot="0">
              <a:off x="689125" y="692781"/>
              <a:ext cx="74704" cy="74704"/>
            </a:xfrm>
            <a:prstGeom prst="ellipse">
              <a:avLst/>
            </a:prstGeom>
            <a:solidFill>
              <a:schemeClr val="accent1">
                <a:alpha val="60000"/>
              </a:schemeClr>
            </a:solidFill>
            <a:ln/>
          </p:spPr>
        </p:sp>
        <p:sp>
          <p:nvSpPr>
            <p:cNvPr name="AutoShape 40" id="40"/>
            <p:cNvSpPr/>
            <p:nvPr/>
          </p:nvSpPr>
          <p:spPr>
            <a:xfrm rot="0">
              <a:off x="799768" y="701751"/>
              <a:ext cx="69238" cy="69238"/>
            </a:xfrm>
            <a:prstGeom prst="ellipse">
              <a:avLst/>
            </a:prstGeom>
            <a:solidFill>
              <a:schemeClr val="accent1">
                <a:alpha val="40000"/>
              </a:schemeClr>
            </a:solidFill>
            <a:ln/>
          </p:spPr>
        </p:sp>
        <p:sp>
          <p:nvSpPr>
            <p:cNvPr name="AutoShape 41" id="41"/>
            <p:cNvSpPr/>
            <p:nvPr/>
          </p:nvSpPr>
          <p:spPr>
            <a:xfrm rot="0">
              <a:off x="904945" y="697618"/>
              <a:ext cx="65594" cy="65594"/>
            </a:xfrm>
            <a:prstGeom prst="ellipse">
              <a:avLst/>
            </a:prstGeom>
            <a:solidFill>
              <a:schemeClr val="accent1">
                <a:alpha val="20000"/>
              </a:schemeClr>
            </a:solidFill>
            <a:ln/>
          </p:spPr>
        </p:sp>
        <p:sp>
          <p:nvSpPr>
            <p:cNvPr name="TextBox 42" id="42"/>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迪士尼乐园过山车项目概述</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1322" r="1322"/>
          <a:stretch>
            <a:fillRect/>
          </a:stretch>
        </p:blipFill>
        <p:spPr>
          <a:xfrm rot="0">
            <a:off x="736965" y="1348735"/>
            <a:ext cx="3481275" cy="2386781"/>
          </a:xfrm>
          <a:prstGeom prst="rect">
            <a:avLst/>
          </a:prstGeom>
          <a:noFill/>
        </p:spPr>
      </p:pic>
      <p:pic>
        <p:nvPicPr>
          <p:cNvPr name="Picture 3" id="3"/>
          <p:cNvPicPr>
            <a:picLocks noChangeAspect="true"/>
          </p:cNvPicPr>
          <p:nvPr/>
        </p:nvPicPr>
        <p:blipFill>
          <a:blip r:embed="rId4"/>
          <a:srcRect t="27152" b="27152"/>
          <a:stretch>
            <a:fillRect/>
          </a:stretch>
        </p:blipFill>
        <p:spPr>
          <a:xfrm rot="0">
            <a:off x="7764191" y="1348735"/>
            <a:ext cx="3481275" cy="2386781"/>
          </a:xfrm>
          <a:prstGeom prst="rect">
            <a:avLst/>
          </a:prstGeom>
          <a:noFill/>
        </p:spPr>
      </p:pic>
      <p:sp>
        <p:nvSpPr>
          <p:cNvPr name="AutoShape 4" id="4"/>
          <p:cNvSpPr/>
          <p:nvPr/>
        </p:nvSpPr>
        <p:spPr>
          <a:xfrm rot="5400000">
            <a:off x="2351479" y="3996985"/>
            <a:ext cx="252248" cy="261610"/>
          </a:xfrm>
          <a:prstGeom prst="chevron">
            <a:avLst/>
          </a:prstGeom>
          <a:solidFill>
            <a:schemeClr val="accent1">
              <a:alpha val="100000"/>
            </a:schemeClr>
          </a:solidFill>
          <a:ln/>
        </p:spPr>
      </p:sp>
      <p:sp>
        <p:nvSpPr>
          <p:cNvPr name="AutoShape 5" id="5"/>
          <p:cNvSpPr/>
          <p:nvPr/>
        </p:nvSpPr>
        <p:spPr>
          <a:xfrm rot="5400000">
            <a:off x="2351479" y="4202989"/>
            <a:ext cx="252248" cy="261610"/>
          </a:xfrm>
          <a:prstGeom prst="chevron">
            <a:avLst/>
          </a:prstGeom>
          <a:solidFill>
            <a:schemeClr val="accent1">
              <a:lumMod val="75000"/>
              <a:alpha val="100000"/>
            </a:schemeClr>
          </a:solidFill>
          <a:ln/>
        </p:spPr>
      </p:sp>
      <p:sp>
        <p:nvSpPr>
          <p:cNvPr name="AutoShape 6" id="6"/>
          <p:cNvSpPr/>
          <p:nvPr/>
        </p:nvSpPr>
        <p:spPr>
          <a:xfrm rot="5400000">
            <a:off x="5969876" y="4026659"/>
            <a:ext cx="252248" cy="261610"/>
          </a:xfrm>
          <a:prstGeom prst="chevron">
            <a:avLst/>
          </a:prstGeom>
          <a:solidFill>
            <a:schemeClr val="accent1">
              <a:alpha val="100000"/>
            </a:schemeClr>
          </a:solidFill>
          <a:ln/>
        </p:spPr>
      </p:sp>
      <p:sp>
        <p:nvSpPr>
          <p:cNvPr name="AutoShape 7" id="7"/>
          <p:cNvSpPr/>
          <p:nvPr/>
        </p:nvSpPr>
        <p:spPr>
          <a:xfrm rot="5400000">
            <a:off x="5969876" y="4232663"/>
            <a:ext cx="252248" cy="261610"/>
          </a:xfrm>
          <a:prstGeom prst="chevron">
            <a:avLst/>
          </a:prstGeom>
          <a:solidFill>
            <a:schemeClr val="accent1">
              <a:lumMod val="75000"/>
              <a:alpha val="100000"/>
            </a:schemeClr>
          </a:solidFill>
          <a:ln/>
        </p:spPr>
      </p:sp>
      <p:sp>
        <p:nvSpPr>
          <p:cNvPr name="AutoShape 8" id="8"/>
          <p:cNvSpPr/>
          <p:nvPr/>
        </p:nvSpPr>
        <p:spPr>
          <a:xfrm rot="5400000">
            <a:off x="9378704" y="4026659"/>
            <a:ext cx="252248" cy="261610"/>
          </a:xfrm>
          <a:prstGeom prst="chevron">
            <a:avLst/>
          </a:prstGeom>
          <a:solidFill>
            <a:schemeClr val="accent1">
              <a:alpha val="100000"/>
            </a:schemeClr>
          </a:solidFill>
          <a:ln/>
        </p:spPr>
      </p:sp>
      <p:sp>
        <p:nvSpPr>
          <p:cNvPr name="AutoShape 9" id="9"/>
          <p:cNvSpPr/>
          <p:nvPr/>
        </p:nvSpPr>
        <p:spPr>
          <a:xfrm rot="5400000">
            <a:off x="9378704" y="4232663"/>
            <a:ext cx="252248" cy="261610"/>
          </a:xfrm>
          <a:prstGeom prst="chevron">
            <a:avLst/>
          </a:prstGeom>
          <a:solidFill>
            <a:schemeClr val="accent1">
              <a:lumMod val="75000"/>
              <a:alpha val="100000"/>
            </a:schemeClr>
          </a:solidFill>
          <a:ln/>
        </p:spPr>
      </p:sp>
      <p:sp>
        <p:nvSpPr>
          <p:cNvPr name="TextBox 10" id="10"/>
          <p:cNvSpPr txBox="true"/>
          <p:nvPr/>
        </p:nvSpPr>
        <p:spPr>
          <a:xfrm rot="0">
            <a:off x="1118272" y="4579482"/>
            <a:ext cx="2718662"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chemeClr val="accent1">
                    <a:alpha val="100000"/>
                  </a:schemeClr>
                </a:solidFill>
                <a:latin typeface="Microsoft Yahei"/>
                <a:ea typeface="Microsoft Yahei"/>
                <a:cs typeface="Microsoft Yahei"/>
              </a:rPr>
              <a:t>操作繁琐</a:t>
            </a:r>
          </a:p>
        </p:txBody>
      </p:sp>
      <p:sp>
        <p:nvSpPr>
          <p:cNvPr name="TextBox 11" id="11"/>
          <p:cNvSpPr txBox="true"/>
          <p:nvPr/>
        </p:nvSpPr>
        <p:spPr>
          <a:xfrm rot="0">
            <a:off x="1126078" y="5084444"/>
            <a:ext cx="2703050" cy="1245227"/>
          </a:xfrm>
          <a:prstGeom prst="rect">
            <a:avLst/>
          </a:prstGeom>
          <a:ln/>
        </p:spPr>
        <p:txBody>
          <a:bodyPr anchor="t" rtlCol="false" lIns="66008" rIns="66008" tIns="33052" bIns="33052" anchorCtr="true" vert="horz" wrap="square">
            <a:normAutofit/>
          </a:bodyPr>
          <a:lstStyle/>
          <a:p>
            <a:pPr algn="ctr">
              <a:lnSpc>
                <a:spcPct val="140000"/>
              </a:lnSpc>
            </a:pPr>
            <a:r>
              <a:rPr lang="en-US" sz="1500">
                <a:solidFill>
                  <a:schemeClr val="dk1">
                    <a:alpha val="100000"/>
                  </a:schemeClr>
                </a:solidFill>
                <a:latin typeface="Microsoft Yahei"/>
                <a:ea typeface="Microsoft Yahei"/>
                <a:cs typeface="Microsoft Yahei"/>
              </a:rPr>
              <a:t>手动压杠系统需要工作人员逐个为游客进行压杠操作，过程繁琐且效率低下。</a:t>
            </a:r>
          </a:p>
        </p:txBody>
      </p:sp>
      <p:sp>
        <p:nvSpPr>
          <p:cNvPr name="TextBox 12" id="12"/>
          <p:cNvSpPr txBox="true"/>
          <p:nvPr/>
        </p:nvSpPr>
        <p:spPr>
          <a:xfrm rot="0">
            <a:off x="4737859" y="4579482"/>
            <a:ext cx="2718662"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chemeClr val="accent1">
                    <a:alpha val="100000"/>
                  </a:schemeClr>
                </a:solidFill>
                <a:latin typeface="Microsoft Yahei"/>
                <a:ea typeface="Microsoft Yahei"/>
                <a:cs typeface="Microsoft Yahei"/>
              </a:rPr>
              <a:t>人力成本高</a:t>
            </a:r>
          </a:p>
        </p:txBody>
      </p:sp>
      <p:sp>
        <p:nvSpPr>
          <p:cNvPr name="TextBox 13" id="13"/>
          <p:cNvSpPr txBox="true"/>
          <p:nvPr/>
        </p:nvSpPr>
        <p:spPr>
          <a:xfrm rot="0">
            <a:off x="4753471" y="5091918"/>
            <a:ext cx="2703050" cy="1245227"/>
          </a:xfrm>
          <a:prstGeom prst="rect">
            <a:avLst/>
          </a:prstGeom>
          <a:ln/>
        </p:spPr>
        <p:txBody>
          <a:bodyPr anchor="t" rtlCol="false" lIns="66008" rIns="66008" tIns="33052" bIns="33052" anchorCtr="true" vert="horz" wrap="square">
            <a:normAutofit/>
          </a:bodyPr>
          <a:lstStyle/>
          <a:p>
            <a:pPr algn="ctr">
              <a:lnSpc>
                <a:spcPct val="140000"/>
              </a:lnSpc>
            </a:pPr>
            <a:r>
              <a:rPr lang="en-US" sz="1500">
                <a:solidFill>
                  <a:schemeClr val="dk1">
                    <a:alpha val="100000"/>
                  </a:schemeClr>
                </a:solidFill>
                <a:latin typeface="Microsoft Yahei"/>
                <a:ea typeface="Microsoft Yahei"/>
                <a:cs typeface="Microsoft Yahei"/>
              </a:rPr>
              <a:t>由于需要大量工作人员进行操作，因此人力成本较高。</a:t>
            </a:r>
          </a:p>
        </p:txBody>
      </p:sp>
      <p:sp>
        <p:nvSpPr>
          <p:cNvPr name="TextBox 14" id="14"/>
          <p:cNvSpPr txBox="true"/>
          <p:nvPr/>
        </p:nvSpPr>
        <p:spPr>
          <a:xfrm rot="0">
            <a:off x="8145498" y="4579482"/>
            <a:ext cx="2718662"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chemeClr val="accent1">
                    <a:alpha val="100000"/>
                  </a:schemeClr>
                </a:solidFill>
                <a:latin typeface="Microsoft Yahei"/>
                <a:ea typeface="Microsoft Yahei"/>
                <a:cs typeface="Microsoft Yahei"/>
              </a:rPr>
              <a:t>游客体验不佳</a:t>
            </a:r>
          </a:p>
        </p:txBody>
      </p:sp>
      <p:sp>
        <p:nvSpPr>
          <p:cNvPr name="TextBox 15" id="15"/>
          <p:cNvSpPr txBox="true"/>
          <p:nvPr/>
        </p:nvSpPr>
        <p:spPr>
          <a:xfrm rot="0">
            <a:off x="8153303" y="5091918"/>
            <a:ext cx="2703050" cy="1245227"/>
          </a:xfrm>
          <a:prstGeom prst="rect">
            <a:avLst/>
          </a:prstGeom>
          <a:ln/>
        </p:spPr>
        <p:txBody>
          <a:bodyPr anchor="t" rtlCol="false" lIns="66008" rIns="66008" tIns="33052" bIns="33052" anchorCtr="true" vert="horz" wrap="square">
            <a:normAutofit/>
          </a:bodyPr>
          <a:lstStyle/>
          <a:p>
            <a:pPr algn="ctr">
              <a:lnSpc>
                <a:spcPct val="140000"/>
              </a:lnSpc>
            </a:pPr>
            <a:r>
              <a:rPr lang="en-US" sz="1500">
                <a:solidFill>
                  <a:schemeClr val="dk1">
                    <a:alpha val="100000"/>
                  </a:schemeClr>
                </a:solidFill>
                <a:latin typeface="Microsoft Yahei"/>
                <a:ea typeface="Microsoft Yahei"/>
                <a:cs typeface="Microsoft Yahei"/>
              </a:rPr>
              <a:t>手动压杠系统容易让游客感到不舒适和不安全，影响游客体验。</a:t>
            </a:r>
          </a:p>
        </p:txBody>
      </p:sp>
      <p:pic>
        <p:nvPicPr>
          <p:cNvPr name="Picture 16" id="16"/>
          <p:cNvPicPr>
            <a:picLocks noChangeAspect="true"/>
          </p:cNvPicPr>
          <p:nvPr/>
        </p:nvPicPr>
        <p:blipFill>
          <a:blip r:embed="rId5"/>
          <a:srcRect t="27232" b="27232"/>
          <a:stretch>
            <a:fillRect/>
          </a:stretch>
        </p:blipFill>
        <p:spPr>
          <a:xfrm rot="0">
            <a:off x="4254341" y="1348736"/>
            <a:ext cx="3481275" cy="2386781"/>
          </a:xfrm>
          <a:prstGeom prst="rect">
            <a:avLst/>
          </a:prstGeom>
          <a:noFill/>
        </p:spPr>
      </p:pic>
      <p:grpSp>
        <p:nvGrpSpPr>
          <p:cNvPr name="Group 17" id="17"/>
          <p:cNvGrpSpPr/>
          <p:nvPr/>
        </p:nvGrpSpPr>
        <p:grpSpPr>
          <a:xfrm rot="0">
            <a:off x="454963" y="93878"/>
            <a:ext cx="10641129" cy="914400"/>
            <a:chOff x="454963" y="93878"/>
            <a:chExt cx="10641129" cy="914400"/>
          </a:xfrm>
        </p:grpSpPr>
        <p:sp>
          <p:nvSpPr>
            <p:cNvPr name="AutoShape 18" id="18"/>
            <p:cNvSpPr/>
            <p:nvPr/>
          </p:nvSpPr>
          <p:spPr>
            <a:xfrm rot="0">
              <a:off x="454963" y="331168"/>
              <a:ext cx="84147" cy="84147"/>
            </a:xfrm>
            <a:prstGeom prst="ellipse">
              <a:avLst/>
            </a:prstGeom>
            <a:solidFill>
              <a:schemeClr val="accent1">
                <a:alpha val="100000"/>
              </a:schemeClr>
            </a:solidFill>
            <a:ln/>
          </p:spPr>
        </p:sp>
        <p:sp>
          <p:nvSpPr>
            <p:cNvPr name="AutoShape 19" id="19"/>
            <p:cNvSpPr/>
            <p:nvPr/>
          </p:nvSpPr>
          <p:spPr>
            <a:xfrm rot="0">
              <a:off x="575049" y="337743"/>
              <a:ext cx="78137" cy="78137"/>
            </a:xfrm>
            <a:prstGeom prst="ellipse">
              <a:avLst/>
            </a:prstGeom>
            <a:solidFill>
              <a:schemeClr val="accent1">
                <a:alpha val="80000"/>
              </a:schemeClr>
            </a:solidFill>
            <a:ln/>
          </p:spPr>
        </p:sp>
        <p:sp>
          <p:nvSpPr>
            <p:cNvPr name="AutoShape 20" id="20"/>
            <p:cNvSpPr/>
            <p:nvPr/>
          </p:nvSpPr>
          <p:spPr>
            <a:xfrm rot="0">
              <a:off x="689125" y="339460"/>
              <a:ext cx="74704" cy="74704"/>
            </a:xfrm>
            <a:prstGeom prst="ellipse">
              <a:avLst/>
            </a:prstGeom>
            <a:solidFill>
              <a:schemeClr val="accent1">
                <a:alpha val="60000"/>
              </a:schemeClr>
            </a:solidFill>
            <a:ln/>
          </p:spPr>
        </p:sp>
        <p:sp>
          <p:nvSpPr>
            <p:cNvPr name="AutoShape 21" id="21"/>
            <p:cNvSpPr/>
            <p:nvPr/>
          </p:nvSpPr>
          <p:spPr>
            <a:xfrm rot="0">
              <a:off x="799768" y="348430"/>
              <a:ext cx="69238" cy="69238"/>
            </a:xfrm>
            <a:prstGeom prst="ellipse">
              <a:avLst/>
            </a:prstGeom>
            <a:solidFill>
              <a:schemeClr val="accent1">
                <a:alpha val="40000"/>
              </a:schemeClr>
            </a:solidFill>
            <a:ln/>
          </p:spPr>
        </p:sp>
        <p:sp>
          <p:nvSpPr>
            <p:cNvPr name="AutoShape 22" id="22"/>
            <p:cNvSpPr/>
            <p:nvPr/>
          </p:nvSpPr>
          <p:spPr>
            <a:xfrm rot="0">
              <a:off x="904945" y="344297"/>
              <a:ext cx="65594" cy="65594"/>
            </a:xfrm>
            <a:prstGeom prst="ellipse">
              <a:avLst/>
            </a:prstGeom>
            <a:solidFill>
              <a:schemeClr val="accent1">
                <a:alpha val="20000"/>
              </a:schemeClr>
            </a:solidFill>
            <a:ln/>
          </p:spPr>
        </p:sp>
        <p:sp>
          <p:nvSpPr>
            <p:cNvPr name="AutoShape 23" id="23"/>
            <p:cNvSpPr/>
            <p:nvPr/>
          </p:nvSpPr>
          <p:spPr>
            <a:xfrm rot="0">
              <a:off x="454963" y="448942"/>
              <a:ext cx="84147" cy="84147"/>
            </a:xfrm>
            <a:prstGeom prst="ellipse">
              <a:avLst/>
            </a:prstGeom>
            <a:solidFill>
              <a:schemeClr val="accent1">
                <a:alpha val="100000"/>
              </a:schemeClr>
            </a:solidFill>
            <a:ln/>
          </p:spPr>
        </p:sp>
        <p:sp>
          <p:nvSpPr>
            <p:cNvPr name="AutoShape 24" id="24"/>
            <p:cNvSpPr/>
            <p:nvPr/>
          </p:nvSpPr>
          <p:spPr>
            <a:xfrm rot="0">
              <a:off x="575049" y="455517"/>
              <a:ext cx="78137" cy="78137"/>
            </a:xfrm>
            <a:prstGeom prst="ellipse">
              <a:avLst/>
            </a:prstGeom>
            <a:solidFill>
              <a:schemeClr val="accent1">
                <a:alpha val="80000"/>
              </a:schemeClr>
            </a:solidFill>
            <a:ln/>
          </p:spPr>
        </p:sp>
        <p:sp>
          <p:nvSpPr>
            <p:cNvPr name="AutoShape 25" id="25"/>
            <p:cNvSpPr/>
            <p:nvPr/>
          </p:nvSpPr>
          <p:spPr>
            <a:xfrm rot="0">
              <a:off x="689125" y="457233"/>
              <a:ext cx="74704" cy="74704"/>
            </a:xfrm>
            <a:prstGeom prst="ellipse">
              <a:avLst/>
            </a:prstGeom>
            <a:solidFill>
              <a:schemeClr val="accent1">
                <a:alpha val="60000"/>
              </a:schemeClr>
            </a:solidFill>
            <a:ln/>
          </p:spPr>
        </p:sp>
        <p:sp>
          <p:nvSpPr>
            <p:cNvPr name="AutoShape 26" id="26"/>
            <p:cNvSpPr/>
            <p:nvPr/>
          </p:nvSpPr>
          <p:spPr>
            <a:xfrm rot="0">
              <a:off x="799768" y="466203"/>
              <a:ext cx="69238" cy="69238"/>
            </a:xfrm>
            <a:prstGeom prst="ellipse">
              <a:avLst/>
            </a:prstGeom>
            <a:solidFill>
              <a:schemeClr val="accent1">
                <a:alpha val="40000"/>
              </a:schemeClr>
            </a:solidFill>
            <a:ln/>
          </p:spPr>
        </p:sp>
        <p:sp>
          <p:nvSpPr>
            <p:cNvPr name="AutoShape 27" id="27"/>
            <p:cNvSpPr/>
            <p:nvPr/>
          </p:nvSpPr>
          <p:spPr>
            <a:xfrm rot="0">
              <a:off x="904945" y="462070"/>
              <a:ext cx="65594" cy="65594"/>
            </a:xfrm>
            <a:prstGeom prst="ellipse">
              <a:avLst/>
            </a:prstGeom>
            <a:solidFill>
              <a:schemeClr val="accent1">
                <a:alpha val="20000"/>
              </a:schemeClr>
            </a:solidFill>
            <a:ln/>
          </p:spPr>
        </p:sp>
        <p:sp>
          <p:nvSpPr>
            <p:cNvPr name="AutoShape 28" id="28"/>
            <p:cNvSpPr/>
            <p:nvPr/>
          </p:nvSpPr>
          <p:spPr>
            <a:xfrm rot="0">
              <a:off x="454963" y="566715"/>
              <a:ext cx="84147" cy="84147"/>
            </a:xfrm>
            <a:prstGeom prst="ellipse">
              <a:avLst/>
            </a:prstGeom>
            <a:solidFill>
              <a:schemeClr val="accent1">
                <a:alpha val="100000"/>
              </a:schemeClr>
            </a:solidFill>
            <a:ln/>
          </p:spPr>
        </p:sp>
        <p:sp>
          <p:nvSpPr>
            <p:cNvPr name="AutoShape 29" id="29"/>
            <p:cNvSpPr/>
            <p:nvPr/>
          </p:nvSpPr>
          <p:spPr>
            <a:xfrm rot="0">
              <a:off x="575049" y="573291"/>
              <a:ext cx="78137" cy="78137"/>
            </a:xfrm>
            <a:prstGeom prst="ellipse">
              <a:avLst/>
            </a:prstGeom>
            <a:solidFill>
              <a:schemeClr val="accent1">
                <a:alpha val="80000"/>
              </a:schemeClr>
            </a:solidFill>
            <a:ln/>
          </p:spPr>
        </p:sp>
        <p:sp>
          <p:nvSpPr>
            <p:cNvPr name="AutoShape 30" id="30"/>
            <p:cNvSpPr/>
            <p:nvPr/>
          </p:nvSpPr>
          <p:spPr>
            <a:xfrm rot="0">
              <a:off x="689125" y="575007"/>
              <a:ext cx="74704" cy="74704"/>
            </a:xfrm>
            <a:prstGeom prst="ellipse">
              <a:avLst/>
            </a:prstGeom>
            <a:solidFill>
              <a:schemeClr val="accent1">
                <a:alpha val="60000"/>
              </a:schemeClr>
            </a:solidFill>
            <a:ln/>
          </p:spPr>
        </p:sp>
        <p:sp>
          <p:nvSpPr>
            <p:cNvPr name="AutoShape 31" id="31"/>
            <p:cNvSpPr/>
            <p:nvPr/>
          </p:nvSpPr>
          <p:spPr>
            <a:xfrm rot="0">
              <a:off x="799768" y="583977"/>
              <a:ext cx="69238" cy="69238"/>
            </a:xfrm>
            <a:prstGeom prst="ellipse">
              <a:avLst/>
            </a:prstGeom>
            <a:solidFill>
              <a:schemeClr val="accent1">
                <a:alpha val="40000"/>
              </a:schemeClr>
            </a:solidFill>
            <a:ln/>
          </p:spPr>
        </p:sp>
        <p:sp>
          <p:nvSpPr>
            <p:cNvPr name="AutoShape 32" id="32"/>
            <p:cNvSpPr/>
            <p:nvPr/>
          </p:nvSpPr>
          <p:spPr>
            <a:xfrm rot="0">
              <a:off x="904945" y="579844"/>
              <a:ext cx="65594" cy="65594"/>
            </a:xfrm>
            <a:prstGeom prst="ellipse">
              <a:avLst/>
            </a:prstGeom>
            <a:solidFill>
              <a:schemeClr val="accent1">
                <a:alpha val="20000"/>
              </a:schemeClr>
            </a:solidFill>
            <a:ln/>
          </p:spPr>
        </p:sp>
        <p:sp>
          <p:nvSpPr>
            <p:cNvPr name="AutoShape 33" id="33"/>
            <p:cNvSpPr/>
            <p:nvPr/>
          </p:nvSpPr>
          <p:spPr>
            <a:xfrm rot="0">
              <a:off x="454963" y="684489"/>
              <a:ext cx="84147" cy="84147"/>
            </a:xfrm>
            <a:prstGeom prst="ellipse">
              <a:avLst/>
            </a:prstGeom>
            <a:solidFill>
              <a:schemeClr val="accent1">
                <a:alpha val="100000"/>
              </a:schemeClr>
            </a:solidFill>
            <a:ln/>
          </p:spPr>
        </p:sp>
        <p:sp>
          <p:nvSpPr>
            <p:cNvPr name="AutoShape 34" id="34"/>
            <p:cNvSpPr/>
            <p:nvPr/>
          </p:nvSpPr>
          <p:spPr>
            <a:xfrm rot="0">
              <a:off x="575049" y="691064"/>
              <a:ext cx="78137" cy="78137"/>
            </a:xfrm>
            <a:prstGeom prst="ellipse">
              <a:avLst/>
            </a:prstGeom>
            <a:solidFill>
              <a:schemeClr val="accent1">
                <a:alpha val="80000"/>
              </a:schemeClr>
            </a:solidFill>
            <a:ln/>
          </p:spPr>
        </p:sp>
        <p:sp>
          <p:nvSpPr>
            <p:cNvPr name="AutoShape 35" id="35"/>
            <p:cNvSpPr/>
            <p:nvPr/>
          </p:nvSpPr>
          <p:spPr>
            <a:xfrm rot="0">
              <a:off x="689125" y="692781"/>
              <a:ext cx="74704" cy="74704"/>
            </a:xfrm>
            <a:prstGeom prst="ellipse">
              <a:avLst/>
            </a:prstGeom>
            <a:solidFill>
              <a:schemeClr val="accent1">
                <a:alpha val="60000"/>
              </a:schemeClr>
            </a:solidFill>
            <a:ln/>
          </p:spPr>
        </p:sp>
        <p:sp>
          <p:nvSpPr>
            <p:cNvPr name="AutoShape 36" id="36"/>
            <p:cNvSpPr/>
            <p:nvPr/>
          </p:nvSpPr>
          <p:spPr>
            <a:xfrm rot="0">
              <a:off x="799768" y="701751"/>
              <a:ext cx="69238" cy="69238"/>
            </a:xfrm>
            <a:prstGeom prst="ellipse">
              <a:avLst/>
            </a:prstGeom>
            <a:solidFill>
              <a:schemeClr val="accent1">
                <a:alpha val="40000"/>
              </a:schemeClr>
            </a:solidFill>
            <a:ln/>
          </p:spPr>
        </p:sp>
        <p:sp>
          <p:nvSpPr>
            <p:cNvPr name="AutoShape 37" id="37"/>
            <p:cNvSpPr/>
            <p:nvPr/>
          </p:nvSpPr>
          <p:spPr>
            <a:xfrm rot="0">
              <a:off x="904945" y="697618"/>
              <a:ext cx="65594" cy="65594"/>
            </a:xfrm>
            <a:prstGeom prst="ellipse">
              <a:avLst/>
            </a:prstGeom>
            <a:solidFill>
              <a:schemeClr val="accent1">
                <a:alpha val="20000"/>
              </a:schemeClr>
            </a:solidFill>
            <a:ln/>
          </p:spPr>
        </p:sp>
        <p:sp>
          <p:nvSpPr>
            <p:cNvPr name="TextBox 38" id="38"/>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现有手动压杠系统存在的问题</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flipH="true">
            <a:off x="464695" y="1671422"/>
            <a:ext cx="8592913" cy="2001332"/>
          </a:xfrm>
          <a:prstGeom prst="rect">
            <a:avLst/>
          </a:prstGeom>
          <a:solidFill>
            <a:schemeClr val="accent1">
              <a:lumMod val="75000"/>
              <a:alpha val="100000"/>
            </a:schemeClr>
          </a:solidFill>
          <a:ln/>
        </p:spPr>
      </p:sp>
      <p:sp>
        <p:nvSpPr>
          <p:cNvPr name="AutoShape 3" id="3"/>
          <p:cNvSpPr/>
          <p:nvPr/>
        </p:nvSpPr>
        <p:spPr>
          <a:xfrm rot="0" flipH="true">
            <a:off x="3049571" y="3932178"/>
            <a:ext cx="8591670" cy="2001332"/>
          </a:xfrm>
          <a:prstGeom prst="rect">
            <a:avLst/>
          </a:prstGeom>
          <a:solidFill>
            <a:schemeClr val="accent1">
              <a:lumMod val="75000"/>
              <a:alpha val="100000"/>
            </a:schemeClr>
          </a:solidFill>
          <a:ln/>
        </p:spPr>
      </p:sp>
      <p:sp>
        <p:nvSpPr>
          <p:cNvPr name="AutoShape 4" id="4"/>
          <p:cNvSpPr/>
          <p:nvPr/>
        </p:nvSpPr>
        <p:spPr>
          <a:xfrm rot="0">
            <a:off x="9419558" y="1717072"/>
            <a:ext cx="1872615" cy="1872615"/>
          </a:xfrm>
          <a:prstGeom prst="ellipse">
            <a:avLst/>
          </a:prstGeom>
          <a:solidFill>
            <a:schemeClr val="accent1">
              <a:alpha val="100000"/>
            </a:schemeClr>
          </a:solidFill>
          <a:ln w="82550">
            <a:solidFill>
              <a:schemeClr val="accent1">
                <a:alpha val="100000"/>
              </a:schemeClr>
            </a:solidFill>
            <a:prstDash val="solid"/>
          </a:ln>
        </p:spPr>
      </p:sp>
      <p:sp>
        <p:nvSpPr>
          <p:cNvPr name="AutoShape 5" id="5"/>
          <p:cNvSpPr/>
          <p:nvPr/>
        </p:nvSpPr>
        <p:spPr>
          <a:xfrm rot="0">
            <a:off x="777240" y="3996690"/>
            <a:ext cx="1872615" cy="1872615"/>
          </a:xfrm>
          <a:prstGeom prst="ellipse">
            <a:avLst/>
          </a:prstGeom>
          <a:solidFill>
            <a:schemeClr val="accent1">
              <a:alpha val="100000"/>
            </a:schemeClr>
          </a:solidFill>
          <a:ln w="82550">
            <a:solidFill>
              <a:schemeClr val="accent1">
                <a:alpha val="100000"/>
              </a:schemeClr>
            </a:solidFill>
            <a:prstDash val="solid"/>
          </a:ln>
        </p:spPr>
      </p:sp>
      <p:sp>
        <p:nvSpPr>
          <p:cNvPr name="TextBox 6" id="6"/>
          <p:cNvSpPr txBox="true"/>
          <p:nvPr/>
        </p:nvSpPr>
        <p:spPr>
          <a:xfrm rot="0">
            <a:off x="784375" y="1989454"/>
            <a:ext cx="8089073" cy="1327168"/>
          </a:xfrm>
          <a:prstGeom prst="rect">
            <a:avLst/>
          </a:prstGeom>
          <a:ln/>
        </p:spPr>
        <p:txBody>
          <a:bodyPr anchor="ctr" rtlCol="false" lIns="66008" rIns="66008" tIns="33052" bIns="33052" anchorCtr="false" vert="horz" wrap="square">
            <a:normAutofit/>
          </a:bodyPr>
          <a:lstStyle/>
          <a:p>
            <a:pPr algn="l">
              <a:lnSpc>
                <a:spcPct val="140000"/>
              </a:lnSpc>
            </a:pPr>
            <a:r>
              <a:rPr lang="en-US" sz="1425">
                <a:solidFill>
                  <a:srgbClr val="FDFCFC">
                    <a:alpha val="100000"/>
                  </a:srgbClr>
                </a:solidFill>
                <a:latin typeface="Microsoft Yahei"/>
                <a:ea typeface="Microsoft Yahei"/>
                <a:cs typeface="Microsoft Yahei"/>
              </a:rPr>
              <a:t>手动压杠系统存在操作失误、压杠不紧等安全隐患，可能导致游客在过山车行驶过程中受伤。</a:t>
            </a:r>
          </a:p>
        </p:txBody>
      </p:sp>
      <p:sp>
        <p:nvSpPr>
          <p:cNvPr name="TextBox 7" id="7"/>
          <p:cNvSpPr txBox="true"/>
          <p:nvPr/>
        </p:nvSpPr>
        <p:spPr>
          <a:xfrm rot="0">
            <a:off x="3321624" y="4269260"/>
            <a:ext cx="8089073" cy="1327168"/>
          </a:xfrm>
          <a:prstGeom prst="rect">
            <a:avLst/>
          </a:prstGeom>
          <a:ln/>
        </p:spPr>
        <p:txBody>
          <a:bodyPr anchor="ctr" rtlCol="false" lIns="66008" rIns="66008" tIns="33052" bIns="33052" anchorCtr="false" vert="horz" wrap="square">
            <a:normAutofit/>
          </a:bodyPr>
          <a:lstStyle/>
          <a:p>
            <a:pPr algn="l">
              <a:lnSpc>
                <a:spcPct val="140000"/>
              </a:lnSpc>
            </a:pPr>
            <a:r>
              <a:rPr lang="en-US" sz="1425">
                <a:solidFill>
                  <a:srgbClr val="FDFCFC">
                    <a:alpha val="100000"/>
                  </a:srgbClr>
                </a:solidFill>
                <a:latin typeface="Microsoft Yahei"/>
                <a:ea typeface="Microsoft Yahei"/>
                <a:cs typeface="Microsoft Yahei"/>
              </a:rPr>
              <a:t>安全隐患不仅会影响游客的安全和健康，还会对迪士尼乐园的声誉和经济效益造成负面影响。因此，改进压杠系统对于提高过山车项目的安全性和游客体验具有重要意义。</a:t>
            </a:r>
          </a:p>
        </p:txBody>
      </p:sp>
      <p:sp>
        <p:nvSpPr>
          <p:cNvPr name="TextBox 8" id="8"/>
          <p:cNvSpPr txBox="true"/>
          <p:nvPr/>
        </p:nvSpPr>
        <p:spPr>
          <a:xfrm rot="0">
            <a:off x="9419558" y="2364660"/>
            <a:ext cx="1821725"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rgbClr val="FDFCFC">
                    <a:alpha val="100000"/>
                  </a:srgbClr>
                </a:solidFill>
                <a:latin typeface="Microsoft Yahei"/>
                <a:ea typeface="Microsoft Yahei"/>
                <a:cs typeface="Microsoft Yahei"/>
              </a:rPr>
              <a:t>安全隐患</a:t>
            </a:r>
          </a:p>
        </p:txBody>
      </p:sp>
      <p:sp>
        <p:nvSpPr>
          <p:cNvPr name="TextBox 9" id="9"/>
          <p:cNvSpPr txBox="true"/>
          <p:nvPr/>
        </p:nvSpPr>
        <p:spPr>
          <a:xfrm rot="0">
            <a:off x="784919" y="4687677"/>
            <a:ext cx="1821725" cy="490334"/>
          </a:xfrm>
          <a:prstGeom prst="rect">
            <a:avLst/>
          </a:prstGeom>
          <a:ln/>
        </p:spPr>
        <p:txBody>
          <a:bodyPr anchor="ctr" rtlCol="false" lIns="66008" rIns="66008" tIns="33052" bIns="33052" anchorCtr="true" vert="horz" wrap="square">
            <a:normAutofit/>
          </a:bodyPr>
          <a:lstStyle/>
          <a:p>
            <a:pPr algn="ctr">
              <a:lnSpc>
                <a:spcPct val="120000"/>
              </a:lnSpc>
            </a:pPr>
            <a:r>
              <a:rPr lang="en-US" b="true" sz="2025">
                <a:solidFill>
                  <a:srgbClr val="FDFCFC">
                    <a:alpha val="100000"/>
                  </a:srgbClr>
                </a:solidFill>
                <a:latin typeface="Microsoft Yahei"/>
                <a:ea typeface="Microsoft Yahei"/>
                <a:cs typeface="Microsoft Yahei"/>
              </a:rPr>
              <a:t>影响分析</a:t>
            </a:r>
          </a:p>
        </p:txBody>
      </p:sp>
      <p:grpSp>
        <p:nvGrpSpPr>
          <p:cNvPr name="Group 10" id="10"/>
          <p:cNvGrpSpPr/>
          <p:nvPr/>
        </p:nvGrpSpPr>
        <p:grpSpPr>
          <a:xfrm rot="0">
            <a:off x="454963" y="93878"/>
            <a:ext cx="10641129" cy="914400"/>
            <a:chOff x="454963" y="93878"/>
            <a:chExt cx="10641129" cy="914400"/>
          </a:xfrm>
        </p:grpSpPr>
        <p:sp>
          <p:nvSpPr>
            <p:cNvPr name="AutoShape 11" id="11"/>
            <p:cNvSpPr/>
            <p:nvPr/>
          </p:nvSpPr>
          <p:spPr>
            <a:xfrm rot="0">
              <a:off x="454963" y="331168"/>
              <a:ext cx="84147" cy="84147"/>
            </a:xfrm>
            <a:prstGeom prst="ellipse">
              <a:avLst/>
            </a:prstGeom>
            <a:solidFill>
              <a:schemeClr val="accent1">
                <a:alpha val="100000"/>
              </a:schemeClr>
            </a:solidFill>
            <a:ln/>
          </p:spPr>
        </p:sp>
        <p:sp>
          <p:nvSpPr>
            <p:cNvPr name="AutoShape 12" id="12"/>
            <p:cNvSpPr/>
            <p:nvPr/>
          </p:nvSpPr>
          <p:spPr>
            <a:xfrm rot="0">
              <a:off x="575049" y="337743"/>
              <a:ext cx="78137" cy="78137"/>
            </a:xfrm>
            <a:prstGeom prst="ellipse">
              <a:avLst/>
            </a:prstGeom>
            <a:solidFill>
              <a:schemeClr val="accent1">
                <a:alpha val="80000"/>
              </a:schemeClr>
            </a:solidFill>
            <a:ln/>
          </p:spPr>
        </p:sp>
        <p:sp>
          <p:nvSpPr>
            <p:cNvPr name="AutoShape 13" id="13"/>
            <p:cNvSpPr/>
            <p:nvPr/>
          </p:nvSpPr>
          <p:spPr>
            <a:xfrm rot="0">
              <a:off x="689125" y="339460"/>
              <a:ext cx="74704" cy="74704"/>
            </a:xfrm>
            <a:prstGeom prst="ellipse">
              <a:avLst/>
            </a:prstGeom>
            <a:solidFill>
              <a:schemeClr val="accent1">
                <a:alpha val="60000"/>
              </a:schemeClr>
            </a:solidFill>
            <a:ln/>
          </p:spPr>
        </p:sp>
        <p:sp>
          <p:nvSpPr>
            <p:cNvPr name="AutoShape 14" id="14"/>
            <p:cNvSpPr/>
            <p:nvPr/>
          </p:nvSpPr>
          <p:spPr>
            <a:xfrm rot="0">
              <a:off x="799768" y="348430"/>
              <a:ext cx="69238" cy="69238"/>
            </a:xfrm>
            <a:prstGeom prst="ellipse">
              <a:avLst/>
            </a:prstGeom>
            <a:solidFill>
              <a:schemeClr val="accent1">
                <a:alpha val="40000"/>
              </a:schemeClr>
            </a:solidFill>
            <a:ln/>
          </p:spPr>
        </p:sp>
        <p:sp>
          <p:nvSpPr>
            <p:cNvPr name="AutoShape 15" id="15"/>
            <p:cNvSpPr/>
            <p:nvPr/>
          </p:nvSpPr>
          <p:spPr>
            <a:xfrm rot="0">
              <a:off x="904945" y="344297"/>
              <a:ext cx="65594" cy="65594"/>
            </a:xfrm>
            <a:prstGeom prst="ellipse">
              <a:avLst/>
            </a:prstGeom>
            <a:solidFill>
              <a:schemeClr val="accent1">
                <a:alpha val="20000"/>
              </a:schemeClr>
            </a:solidFill>
            <a:ln/>
          </p:spPr>
        </p:sp>
        <p:sp>
          <p:nvSpPr>
            <p:cNvPr name="AutoShape 16" id="16"/>
            <p:cNvSpPr/>
            <p:nvPr/>
          </p:nvSpPr>
          <p:spPr>
            <a:xfrm rot="0">
              <a:off x="454963" y="448942"/>
              <a:ext cx="84147" cy="84147"/>
            </a:xfrm>
            <a:prstGeom prst="ellipse">
              <a:avLst/>
            </a:prstGeom>
            <a:solidFill>
              <a:schemeClr val="accent1">
                <a:alpha val="100000"/>
              </a:schemeClr>
            </a:solidFill>
            <a:ln/>
          </p:spPr>
        </p:sp>
        <p:sp>
          <p:nvSpPr>
            <p:cNvPr name="AutoShape 17" id="17"/>
            <p:cNvSpPr/>
            <p:nvPr/>
          </p:nvSpPr>
          <p:spPr>
            <a:xfrm rot="0">
              <a:off x="575049" y="455517"/>
              <a:ext cx="78137" cy="78137"/>
            </a:xfrm>
            <a:prstGeom prst="ellipse">
              <a:avLst/>
            </a:prstGeom>
            <a:solidFill>
              <a:schemeClr val="accent1">
                <a:alpha val="80000"/>
              </a:schemeClr>
            </a:solidFill>
            <a:ln/>
          </p:spPr>
        </p:sp>
        <p:sp>
          <p:nvSpPr>
            <p:cNvPr name="AutoShape 18" id="18"/>
            <p:cNvSpPr/>
            <p:nvPr/>
          </p:nvSpPr>
          <p:spPr>
            <a:xfrm rot="0">
              <a:off x="689125" y="457233"/>
              <a:ext cx="74704" cy="74704"/>
            </a:xfrm>
            <a:prstGeom prst="ellipse">
              <a:avLst/>
            </a:prstGeom>
            <a:solidFill>
              <a:schemeClr val="accent1">
                <a:alpha val="60000"/>
              </a:schemeClr>
            </a:solidFill>
            <a:ln/>
          </p:spPr>
        </p:sp>
        <p:sp>
          <p:nvSpPr>
            <p:cNvPr name="AutoShape 19" id="19"/>
            <p:cNvSpPr/>
            <p:nvPr/>
          </p:nvSpPr>
          <p:spPr>
            <a:xfrm rot="0">
              <a:off x="799768" y="466203"/>
              <a:ext cx="69238" cy="69238"/>
            </a:xfrm>
            <a:prstGeom prst="ellipse">
              <a:avLst/>
            </a:prstGeom>
            <a:solidFill>
              <a:schemeClr val="accent1">
                <a:alpha val="40000"/>
              </a:schemeClr>
            </a:solidFill>
            <a:ln/>
          </p:spPr>
        </p:sp>
        <p:sp>
          <p:nvSpPr>
            <p:cNvPr name="AutoShape 20" id="20"/>
            <p:cNvSpPr/>
            <p:nvPr/>
          </p:nvSpPr>
          <p:spPr>
            <a:xfrm rot="0">
              <a:off x="904945" y="462070"/>
              <a:ext cx="65594" cy="65594"/>
            </a:xfrm>
            <a:prstGeom prst="ellipse">
              <a:avLst/>
            </a:prstGeom>
            <a:solidFill>
              <a:schemeClr val="accent1">
                <a:alpha val="20000"/>
              </a:schemeClr>
            </a:solidFill>
            <a:ln/>
          </p:spPr>
        </p:sp>
        <p:sp>
          <p:nvSpPr>
            <p:cNvPr name="AutoShape 21" id="21"/>
            <p:cNvSpPr/>
            <p:nvPr/>
          </p:nvSpPr>
          <p:spPr>
            <a:xfrm rot="0">
              <a:off x="454963" y="566715"/>
              <a:ext cx="84147" cy="84147"/>
            </a:xfrm>
            <a:prstGeom prst="ellipse">
              <a:avLst/>
            </a:prstGeom>
            <a:solidFill>
              <a:schemeClr val="accent1">
                <a:alpha val="100000"/>
              </a:schemeClr>
            </a:solidFill>
            <a:ln/>
          </p:spPr>
        </p:sp>
        <p:sp>
          <p:nvSpPr>
            <p:cNvPr name="AutoShape 22" id="22"/>
            <p:cNvSpPr/>
            <p:nvPr/>
          </p:nvSpPr>
          <p:spPr>
            <a:xfrm rot="0">
              <a:off x="575049" y="573291"/>
              <a:ext cx="78137" cy="78137"/>
            </a:xfrm>
            <a:prstGeom prst="ellipse">
              <a:avLst/>
            </a:prstGeom>
            <a:solidFill>
              <a:schemeClr val="accent1">
                <a:alpha val="80000"/>
              </a:schemeClr>
            </a:solidFill>
            <a:ln/>
          </p:spPr>
        </p:sp>
        <p:sp>
          <p:nvSpPr>
            <p:cNvPr name="AutoShape 23" id="23"/>
            <p:cNvSpPr/>
            <p:nvPr/>
          </p:nvSpPr>
          <p:spPr>
            <a:xfrm rot="0">
              <a:off x="689125" y="575007"/>
              <a:ext cx="74704" cy="74704"/>
            </a:xfrm>
            <a:prstGeom prst="ellipse">
              <a:avLst/>
            </a:prstGeom>
            <a:solidFill>
              <a:schemeClr val="accent1">
                <a:alpha val="60000"/>
              </a:schemeClr>
            </a:solidFill>
            <a:ln/>
          </p:spPr>
        </p:sp>
        <p:sp>
          <p:nvSpPr>
            <p:cNvPr name="AutoShape 24" id="24"/>
            <p:cNvSpPr/>
            <p:nvPr/>
          </p:nvSpPr>
          <p:spPr>
            <a:xfrm rot="0">
              <a:off x="799768" y="583977"/>
              <a:ext cx="69238" cy="69238"/>
            </a:xfrm>
            <a:prstGeom prst="ellipse">
              <a:avLst/>
            </a:prstGeom>
            <a:solidFill>
              <a:schemeClr val="accent1">
                <a:alpha val="40000"/>
              </a:schemeClr>
            </a:solidFill>
            <a:ln/>
          </p:spPr>
        </p:sp>
        <p:sp>
          <p:nvSpPr>
            <p:cNvPr name="AutoShape 25" id="25"/>
            <p:cNvSpPr/>
            <p:nvPr/>
          </p:nvSpPr>
          <p:spPr>
            <a:xfrm rot="0">
              <a:off x="904945" y="579844"/>
              <a:ext cx="65594" cy="65594"/>
            </a:xfrm>
            <a:prstGeom prst="ellipse">
              <a:avLst/>
            </a:prstGeom>
            <a:solidFill>
              <a:schemeClr val="accent1">
                <a:alpha val="20000"/>
              </a:schemeClr>
            </a:solidFill>
            <a:ln/>
          </p:spPr>
        </p:sp>
        <p:sp>
          <p:nvSpPr>
            <p:cNvPr name="AutoShape 26" id="26"/>
            <p:cNvSpPr/>
            <p:nvPr/>
          </p:nvSpPr>
          <p:spPr>
            <a:xfrm rot="0">
              <a:off x="454963" y="684489"/>
              <a:ext cx="84147" cy="84147"/>
            </a:xfrm>
            <a:prstGeom prst="ellipse">
              <a:avLst/>
            </a:prstGeom>
            <a:solidFill>
              <a:schemeClr val="accent1">
                <a:alpha val="100000"/>
              </a:schemeClr>
            </a:solidFill>
            <a:ln/>
          </p:spPr>
        </p:sp>
        <p:sp>
          <p:nvSpPr>
            <p:cNvPr name="AutoShape 27" id="27"/>
            <p:cNvSpPr/>
            <p:nvPr/>
          </p:nvSpPr>
          <p:spPr>
            <a:xfrm rot="0">
              <a:off x="575049" y="691064"/>
              <a:ext cx="78137" cy="78137"/>
            </a:xfrm>
            <a:prstGeom prst="ellipse">
              <a:avLst/>
            </a:prstGeom>
            <a:solidFill>
              <a:schemeClr val="accent1">
                <a:alpha val="80000"/>
              </a:schemeClr>
            </a:solidFill>
            <a:ln/>
          </p:spPr>
        </p:sp>
        <p:sp>
          <p:nvSpPr>
            <p:cNvPr name="AutoShape 28" id="28"/>
            <p:cNvSpPr/>
            <p:nvPr/>
          </p:nvSpPr>
          <p:spPr>
            <a:xfrm rot="0">
              <a:off x="689125" y="692781"/>
              <a:ext cx="74704" cy="74704"/>
            </a:xfrm>
            <a:prstGeom prst="ellipse">
              <a:avLst/>
            </a:prstGeom>
            <a:solidFill>
              <a:schemeClr val="accent1">
                <a:alpha val="60000"/>
              </a:schemeClr>
            </a:solidFill>
            <a:ln/>
          </p:spPr>
        </p:sp>
        <p:sp>
          <p:nvSpPr>
            <p:cNvPr name="AutoShape 29" id="29"/>
            <p:cNvSpPr/>
            <p:nvPr/>
          </p:nvSpPr>
          <p:spPr>
            <a:xfrm rot="0">
              <a:off x="799768" y="701751"/>
              <a:ext cx="69238" cy="69238"/>
            </a:xfrm>
            <a:prstGeom prst="ellipse">
              <a:avLst/>
            </a:prstGeom>
            <a:solidFill>
              <a:schemeClr val="accent1">
                <a:alpha val="40000"/>
              </a:schemeClr>
            </a:solidFill>
            <a:ln/>
          </p:spPr>
        </p:sp>
        <p:sp>
          <p:nvSpPr>
            <p:cNvPr name="AutoShape 30" id="30"/>
            <p:cNvSpPr/>
            <p:nvPr/>
          </p:nvSpPr>
          <p:spPr>
            <a:xfrm rot="0">
              <a:off x="904945" y="697618"/>
              <a:ext cx="65594" cy="65594"/>
            </a:xfrm>
            <a:prstGeom prst="ellipse">
              <a:avLst/>
            </a:prstGeom>
            <a:solidFill>
              <a:schemeClr val="accent1">
                <a:alpha val="20000"/>
              </a:schemeClr>
            </a:solidFill>
            <a:ln/>
          </p:spPr>
        </p:sp>
        <p:sp>
          <p:nvSpPr>
            <p:cNvPr name="TextBox 31" id="31"/>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安全隐患及影响分析</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TextBox 2" id="2"/>
          <p:cNvSpPr txBox="true"/>
          <p:nvPr/>
        </p:nvSpPr>
        <p:spPr>
          <a:xfrm rot="0">
            <a:off x="1534669" y="3368650"/>
            <a:ext cx="9122662" cy="1580007"/>
          </a:xfrm>
          <a:prstGeom prst="rect">
            <a:avLst/>
          </a:prstGeom>
          <a:ln/>
        </p:spPr>
        <p:txBody>
          <a:bodyPr anchor="t" rtlCol="false" lIns="114300" rIns="114300" tIns="57150" bIns="57150" anchorCtr="false" vert="horz" wrap="square">
            <a:spAutoFit/>
          </a:bodyPr>
          <a:lstStyle/>
          <a:p>
            <a:pPr algn="ctr">
              <a:lnSpc>
                <a:spcPct val="120000"/>
              </a:lnSpc>
            </a:pPr>
            <a:r>
              <a:rPr lang="en-US" b="true" sz="3825">
                <a:solidFill>
                  <a:schemeClr val="accent1">
                    <a:alpha val="100000"/>
                  </a:schemeClr>
                </a:solidFill>
                <a:latin typeface="Microsoft Yahei"/>
                <a:ea typeface="Microsoft Yahei"/>
                <a:cs typeface="Microsoft Yahei"/>
              </a:rPr>
              <a:t>研究目标与方法论</a:t>
            </a:r>
          </a:p>
        </p:txBody>
      </p:sp>
      <p:sp>
        <p:nvSpPr>
          <p:cNvPr name="AutoShape 3" id="3"/>
          <p:cNvSpPr/>
          <p:nvPr/>
        </p:nvSpPr>
        <p:spPr>
          <a:xfrm rot="0">
            <a:off x="530711" y="774551"/>
            <a:ext cx="493417" cy="493417"/>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AutoShape 4" id="4"/>
          <p:cNvSpPr/>
          <p:nvPr/>
        </p:nvSpPr>
        <p:spPr>
          <a:xfrm rot="0">
            <a:off x="10591670" y="5593080"/>
            <a:ext cx="689835" cy="689835"/>
          </a:xfrm>
          <a:prstGeom prst="ellipse">
            <a:avLst/>
          </a:prstGeom>
          <a:gradFill>
            <a:gsLst>
              <a:gs pos="0">
                <a:schemeClr val="accent1">
                  <a:alpha val="20000"/>
                  <a:lumMod val="20000"/>
                  <a:lumOff val="80000"/>
                </a:schemeClr>
              </a:gs>
              <a:gs pos="100000">
                <a:schemeClr val="accent2">
                  <a:alpha val="20000"/>
                  <a:lumMod val="20000"/>
                  <a:lumOff val="80000"/>
                </a:schemeClr>
              </a:gs>
            </a:gsLst>
            <a:lin ang="0"/>
          </a:gradFill>
          <a:ln/>
        </p:spPr>
      </p:sp>
      <p:sp>
        <p:nvSpPr>
          <p:cNvPr name="TextBox 5" id="5"/>
          <p:cNvSpPr txBox="true"/>
          <p:nvPr/>
        </p:nvSpPr>
        <p:spPr>
          <a:xfrm rot="0">
            <a:off x="4957538" y="1814132"/>
            <a:ext cx="2276924" cy="336499"/>
          </a:xfrm>
          <a:prstGeom prst="rect">
            <a:avLst/>
          </a:prstGeom>
          <a:ln/>
        </p:spPr>
        <p:txBody>
          <a:bodyPr anchor="t" rtlCol="false" lIns="114300" rIns="114300" tIns="57150" bIns="57150" anchorCtr="false" vert="horz" wrap="square">
            <a:spAutoFit/>
          </a:bodyPr>
          <a:lstStyle/>
          <a:p>
            <a:pPr algn="ctr">
              <a:lnSpc>
                <a:spcPct val="77000"/>
              </a:lnSpc>
              <a:spcBef>
                <a:spcPts val="450"/>
              </a:spcBef>
            </a:pPr>
            <a:r>
              <a:rPr lang="en-US" b="true" sz="1500">
                <a:solidFill>
                  <a:schemeClr val="accent1">
                    <a:lumMod val="60000"/>
                    <a:lumOff val="40000"/>
                    <a:alpha val="100000"/>
                  </a:schemeClr>
                </a:solidFill>
                <a:latin typeface="Microsoft Yahei"/>
                <a:ea typeface="Microsoft Yahei"/>
                <a:cs typeface="Microsoft Yahei"/>
              </a:rPr>
              <a:t>CATALOGUE</a:t>
            </a:r>
          </a:p>
        </p:txBody>
      </p:sp>
      <p:sp>
        <p:nvSpPr>
          <p:cNvPr name="TextBox 6" id="6"/>
          <p:cNvSpPr txBox="true"/>
          <p:nvPr/>
        </p:nvSpPr>
        <p:spPr>
          <a:xfrm rot="0">
            <a:off x="2710445" y="331660"/>
            <a:ext cx="6771110" cy="1482471"/>
          </a:xfrm>
          <a:prstGeom prst="rect">
            <a:avLst/>
          </a:prstGeom>
          <a:ln/>
        </p:spPr>
        <p:txBody>
          <a:bodyPr anchor="t" rtlCol="false" lIns="114300" rIns="114300" tIns="57150" bIns="57150" anchorCtr="false" vert="horz" wrap="square">
            <a:spAutoFit/>
          </a:bodyPr>
          <a:lstStyle/>
          <a:p>
            <a:pPr algn="ctr">
              <a:lnSpc>
                <a:spcPct val="90000"/>
              </a:lnSpc>
            </a:pPr>
            <a:r>
              <a:rPr lang="en-US" b="true" sz="7650">
                <a:solidFill>
                  <a:srgbClr val="FFFFFF">
                    <a:alpha val="100000"/>
                  </a:srgbClr>
                </a:solidFill>
                <a:latin typeface="Microsoft Yahei"/>
                <a:ea typeface="Microsoft Yahei"/>
                <a:cs typeface="Microsoft Yahei"/>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sp>
        <p:nvSpPr>
          <p:cNvPr name="AutoShape 2" id="2"/>
          <p:cNvSpPr/>
          <p:nvPr/>
        </p:nvSpPr>
        <p:spPr>
          <a:xfrm rot="0">
            <a:off x="981837" y="1604867"/>
            <a:ext cx="3394996" cy="2116741"/>
          </a:xfrm>
          <a:prstGeom prst="rect">
            <a:avLst/>
          </a:prstGeom>
          <a:solidFill>
            <a:schemeClr val="accent1">
              <a:alpha val="100000"/>
            </a:schemeClr>
          </a:solidFill>
          <a:ln/>
        </p:spPr>
        <p:txBody>
          <a:bodyPr anchor="ctr" rtlCol="false" tIns="45720" lIns="91440" bIns="45720" rIns="91440" anchorCtr="false" vert="horz" wrap="square">
            <a:noAutofit/>
          </a:bodyPr>
          <a:lstStyle/>
          <a:p>
            <a:pPr algn="ctr">
              <a:defRPr/>
            </a:pPr>
            <a:r>
              <a:rPr lang="en-US" sz="2940">
                <a:solidFill>
                  <a:srgbClr val="FFFFFF">
                    <a:alpha val="100000"/>
                  </a:srgbClr>
                </a:solidFill>
                <a:latin typeface="Calibri"/>
                <a:ea typeface="Calibri"/>
                <a:cs typeface="Calibri"/>
              </a:rPr>
              <a:t>    </a:t>
            </a:r>
            <a:endParaRPr lang="en-US" sz="1100"/>
          </a:p>
        </p:txBody>
      </p:sp>
      <p:sp>
        <p:nvSpPr>
          <p:cNvPr name="AutoShape 3" id="3"/>
          <p:cNvSpPr/>
          <p:nvPr/>
        </p:nvSpPr>
        <p:spPr>
          <a:xfrm rot="0">
            <a:off x="4376738" y="3721608"/>
            <a:ext cx="3394996" cy="2116741"/>
          </a:xfrm>
          <a:prstGeom prst="rect">
            <a:avLst/>
          </a:prstGeom>
          <a:solidFill>
            <a:schemeClr val="accent1">
              <a:alpha val="100000"/>
            </a:schemeClr>
          </a:solidFill>
          <a:ln/>
        </p:spPr>
      </p:sp>
      <p:sp>
        <p:nvSpPr>
          <p:cNvPr name="AutoShape 4" id="4"/>
          <p:cNvSpPr/>
          <p:nvPr/>
        </p:nvSpPr>
        <p:spPr>
          <a:xfrm rot="0">
            <a:off x="7771733" y="1604867"/>
            <a:ext cx="3394996" cy="2116741"/>
          </a:xfrm>
          <a:prstGeom prst="rect">
            <a:avLst/>
          </a:prstGeom>
          <a:solidFill>
            <a:schemeClr val="accent1">
              <a:alpha val="100000"/>
            </a:schemeClr>
          </a:solidFill>
          <a:ln/>
        </p:spPr>
      </p:sp>
      <p:pic>
        <p:nvPicPr>
          <p:cNvPr name="Picture 5" id="5"/>
          <p:cNvPicPr>
            <a:picLocks noChangeAspect="true"/>
          </p:cNvPicPr>
          <p:nvPr/>
        </p:nvPicPr>
        <p:blipFill>
          <a:blip r:embed="rId3"/>
          <a:srcRect t="2627" b="2627"/>
          <a:stretch>
            <a:fillRect/>
          </a:stretch>
        </p:blipFill>
        <p:spPr>
          <a:xfrm rot="0">
            <a:off x="981837" y="3694465"/>
            <a:ext cx="3394942" cy="2143864"/>
          </a:xfrm>
          <a:prstGeom prst="rect">
            <a:avLst/>
          </a:prstGeom>
        </p:spPr>
      </p:pic>
      <p:pic>
        <p:nvPicPr>
          <p:cNvPr name="Picture 6" id="6"/>
          <p:cNvPicPr>
            <a:picLocks noChangeAspect="true"/>
          </p:cNvPicPr>
          <p:nvPr/>
        </p:nvPicPr>
        <p:blipFill>
          <a:blip r:embed="rId4"/>
          <a:srcRect l="0" r="0" t="2638" b="2638"/>
          <a:stretch>
            <a:fillRect/>
          </a:stretch>
        </p:blipFill>
        <p:spPr>
          <a:xfrm rot="0">
            <a:off x="4376812" y="1577730"/>
            <a:ext cx="3394942" cy="2143864"/>
          </a:xfrm>
          <a:prstGeom prst="rect">
            <a:avLst/>
          </a:prstGeom>
        </p:spPr>
      </p:pic>
      <p:pic>
        <p:nvPicPr>
          <p:cNvPr name="Picture 7" id="7"/>
          <p:cNvPicPr>
            <a:picLocks noChangeAspect="true"/>
          </p:cNvPicPr>
          <p:nvPr/>
        </p:nvPicPr>
        <p:blipFill>
          <a:blip r:embed="rId5"/>
          <a:srcRect t="26319" b="26319"/>
          <a:stretch>
            <a:fillRect/>
          </a:stretch>
        </p:blipFill>
        <p:spPr>
          <a:xfrm rot="0">
            <a:off x="7771733" y="3721608"/>
            <a:ext cx="3394942" cy="2143864"/>
          </a:xfrm>
          <a:prstGeom prst="rect">
            <a:avLst/>
          </a:prstGeom>
        </p:spPr>
      </p:pic>
      <p:grpSp>
        <p:nvGrpSpPr>
          <p:cNvPr name="Group 8" id="8"/>
          <p:cNvGrpSpPr/>
          <p:nvPr/>
        </p:nvGrpSpPr>
        <p:grpSpPr>
          <a:xfrm rot="0">
            <a:off x="454963" y="93878"/>
            <a:ext cx="10641129" cy="914400"/>
            <a:chOff x="454963" y="93878"/>
            <a:chExt cx="10641129" cy="914400"/>
          </a:xfrm>
        </p:grpSpPr>
        <p:sp>
          <p:nvSpPr>
            <p:cNvPr name="AutoShape 9" id="9"/>
            <p:cNvSpPr/>
            <p:nvPr/>
          </p:nvSpPr>
          <p:spPr>
            <a:xfrm rot="0">
              <a:off x="454963" y="331168"/>
              <a:ext cx="84147" cy="84147"/>
            </a:xfrm>
            <a:prstGeom prst="ellipse">
              <a:avLst/>
            </a:prstGeom>
            <a:solidFill>
              <a:schemeClr val="accent1">
                <a:alpha val="100000"/>
              </a:schemeClr>
            </a:solidFill>
            <a:ln/>
          </p:spPr>
        </p:sp>
        <p:sp>
          <p:nvSpPr>
            <p:cNvPr name="AutoShape 10" id="10"/>
            <p:cNvSpPr/>
            <p:nvPr/>
          </p:nvSpPr>
          <p:spPr>
            <a:xfrm rot="0">
              <a:off x="575049" y="337743"/>
              <a:ext cx="78137" cy="78137"/>
            </a:xfrm>
            <a:prstGeom prst="ellipse">
              <a:avLst/>
            </a:prstGeom>
            <a:solidFill>
              <a:schemeClr val="accent1">
                <a:alpha val="80000"/>
              </a:schemeClr>
            </a:solidFill>
            <a:ln/>
          </p:spPr>
        </p:sp>
        <p:sp>
          <p:nvSpPr>
            <p:cNvPr name="AutoShape 11" id="11"/>
            <p:cNvSpPr/>
            <p:nvPr/>
          </p:nvSpPr>
          <p:spPr>
            <a:xfrm rot="0">
              <a:off x="689125" y="339460"/>
              <a:ext cx="74704" cy="74704"/>
            </a:xfrm>
            <a:prstGeom prst="ellipse">
              <a:avLst/>
            </a:prstGeom>
            <a:solidFill>
              <a:schemeClr val="accent1">
                <a:alpha val="60000"/>
              </a:schemeClr>
            </a:solidFill>
            <a:ln/>
          </p:spPr>
        </p:sp>
        <p:sp>
          <p:nvSpPr>
            <p:cNvPr name="AutoShape 12" id="12"/>
            <p:cNvSpPr/>
            <p:nvPr/>
          </p:nvSpPr>
          <p:spPr>
            <a:xfrm rot="0">
              <a:off x="799768" y="348430"/>
              <a:ext cx="69238" cy="69238"/>
            </a:xfrm>
            <a:prstGeom prst="ellipse">
              <a:avLst/>
            </a:prstGeom>
            <a:solidFill>
              <a:schemeClr val="accent1">
                <a:alpha val="40000"/>
              </a:schemeClr>
            </a:solidFill>
            <a:ln/>
          </p:spPr>
        </p:sp>
        <p:sp>
          <p:nvSpPr>
            <p:cNvPr name="AutoShape 13" id="13"/>
            <p:cNvSpPr/>
            <p:nvPr/>
          </p:nvSpPr>
          <p:spPr>
            <a:xfrm rot="0">
              <a:off x="904945" y="344297"/>
              <a:ext cx="65594" cy="65594"/>
            </a:xfrm>
            <a:prstGeom prst="ellipse">
              <a:avLst/>
            </a:prstGeom>
            <a:solidFill>
              <a:schemeClr val="accent1">
                <a:alpha val="20000"/>
              </a:schemeClr>
            </a:solidFill>
            <a:ln/>
          </p:spPr>
        </p:sp>
        <p:sp>
          <p:nvSpPr>
            <p:cNvPr name="AutoShape 14" id="14"/>
            <p:cNvSpPr/>
            <p:nvPr/>
          </p:nvSpPr>
          <p:spPr>
            <a:xfrm rot="0">
              <a:off x="454963" y="448942"/>
              <a:ext cx="84147" cy="84147"/>
            </a:xfrm>
            <a:prstGeom prst="ellipse">
              <a:avLst/>
            </a:prstGeom>
            <a:solidFill>
              <a:schemeClr val="accent1">
                <a:alpha val="100000"/>
              </a:schemeClr>
            </a:solidFill>
            <a:ln/>
          </p:spPr>
        </p:sp>
        <p:sp>
          <p:nvSpPr>
            <p:cNvPr name="AutoShape 15" id="15"/>
            <p:cNvSpPr/>
            <p:nvPr/>
          </p:nvSpPr>
          <p:spPr>
            <a:xfrm rot="0">
              <a:off x="575049" y="455517"/>
              <a:ext cx="78137" cy="78137"/>
            </a:xfrm>
            <a:prstGeom prst="ellipse">
              <a:avLst/>
            </a:prstGeom>
            <a:solidFill>
              <a:schemeClr val="accent1">
                <a:alpha val="80000"/>
              </a:schemeClr>
            </a:solidFill>
            <a:ln/>
          </p:spPr>
        </p:sp>
        <p:sp>
          <p:nvSpPr>
            <p:cNvPr name="AutoShape 16" id="16"/>
            <p:cNvSpPr/>
            <p:nvPr/>
          </p:nvSpPr>
          <p:spPr>
            <a:xfrm rot="0">
              <a:off x="689125" y="457233"/>
              <a:ext cx="74704" cy="74704"/>
            </a:xfrm>
            <a:prstGeom prst="ellipse">
              <a:avLst/>
            </a:prstGeom>
            <a:solidFill>
              <a:schemeClr val="accent1">
                <a:alpha val="60000"/>
              </a:schemeClr>
            </a:solidFill>
            <a:ln/>
          </p:spPr>
        </p:sp>
        <p:sp>
          <p:nvSpPr>
            <p:cNvPr name="AutoShape 17" id="17"/>
            <p:cNvSpPr/>
            <p:nvPr/>
          </p:nvSpPr>
          <p:spPr>
            <a:xfrm rot="0">
              <a:off x="799768" y="466203"/>
              <a:ext cx="69238" cy="69238"/>
            </a:xfrm>
            <a:prstGeom prst="ellipse">
              <a:avLst/>
            </a:prstGeom>
            <a:solidFill>
              <a:schemeClr val="accent1">
                <a:alpha val="40000"/>
              </a:schemeClr>
            </a:solidFill>
            <a:ln/>
          </p:spPr>
        </p:sp>
        <p:sp>
          <p:nvSpPr>
            <p:cNvPr name="AutoShape 18" id="18"/>
            <p:cNvSpPr/>
            <p:nvPr/>
          </p:nvSpPr>
          <p:spPr>
            <a:xfrm rot="0">
              <a:off x="904945" y="462070"/>
              <a:ext cx="65594" cy="65594"/>
            </a:xfrm>
            <a:prstGeom prst="ellipse">
              <a:avLst/>
            </a:prstGeom>
            <a:solidFill>
              <a:schemeClr val="accent1">
                <a:alpha val="20000"/>
              </a:schemeClr>
            </a:solidFill>
            <a:ln/>
          </p:spPr>
        </p:sp>
        <p:sp>
          <p:nvSpPr>
            <p:cNvPr name="AutoShape 19" id="19"/>
            <p:cNvSpPr/>
            <p:nvPr/>
          </p:nvSpPr>
          <p:spPr>
            <a:xfrm rot="0">
              <a:off x="454963" y="566715"/>
              <a:ext cx="84147" cy="84147"/>
            </a:xfrm>
            <a:prstGeom prst="ellipse">
              <a:avLst/>
            </a:prstGeom>
            <a:solidFill>
              <a:schemeClr val="accent1">
                <a:alpha val="100000"/>
              </a:schemeClr>
            </a:solidFill>
            <a:ln/>
          </p:spPr>
        </p:sp>
        <p:sp>
          <p:nvSpPr>
            <p:cNvPr name="AutoShape 20" id="20"/>
            <p:cNvSpPr/>
            <p:nvPr/>
          </p:nvSpPr>
          <p:spPr>
            <a:xfrm rot="0">
              <a:off x="575049" y="573291"/>
              <a:ext cx="78137" cy="78137"/>
            </a:xfrm>
            <a:prstGeom prst="ellipse">
              <a:avLst/>
            </a:prstGeom>
            <a:solidFill>
              <a:schemeClr val="accent1">
                <a:alpha val="80000"/>
              </a:schemeClr>
            </a:solidFill>
            <a:ln/>
          </p:spPr>
        </p:sp>
        <p:sp>
          <p:nvSpPr>
            <p:cNvPr name="AutoShape 21" id="21"/>
            <p:cNvSpPr/>
            <p:nvPr/>
          </p:nvSpPr>
          <p:spPr>
            <a:xfrm rot="0">
              <a:off x="689125" y="575007"/>
              <a:ext cx="74704" cy="74704"/>
            </a:xfrm>
            <a:prstGeom prst="ellipse">
              <a:avLst/>
            </a:prstGeom>
            <a:solidFill>
              <a:schemeClr val="accent1">
                <a:alpha val="60000"/>
              </a:schemeClr>
            </a:solidFill>
            <a:ln/>
          </p:spPr>
        </p:sp>
        <p:sp>
          <p:nvSpPr>
            <p:cNvPr name="AutoShape 22" id="22"/>
            <p:cNvSpPr/>
            <p:nvPr/>
          </p:nvSpPr>
          <p:spPr>
            <a:xfrm rot="0">
              <a:off x="799768" y="583977"/>
              <a:ext cx="69238" cy="69238"/>
            </a:xfrm>
            <a:prstGeom prst="ellipse">
              <a:avLst/>
            </a:prstGeom>
            <a:solidFill>
              <a:schemeClr val="accent1">
                <a:alpha val="40000"/>
              </a:schemeClr>
            </a:solidFill>
            <a:ln/>
          </p:spPr>
        </p:sp>
        <p:sp>
          <p:nvSpPr>
            <p:cNvPr name="AutoShape 23" id="23"/>
            <p:cNvSpPr/>
            <p:nvPr/>
          </p:nvSpPr>
          <p:spPr>
            <a:xfrm rot="0">
              <a:off x="904945" y="579844"/>
              <a:ext cx="65594" cy="65594"/>
            </a:xfrm>
            <a:prstGeom prst="ellipse">
              <a:avLst/>
            </a:prstGeom>
            <a:solidFill>
              <a:schemeClr val="accent1">
                <a:alpha val="20000"/>
              </a:schemeClr>
            </a:solidFill>
            <a:ln/>
          </p:spPr>
        </p:sp>
        <p:sp>
          <p:nvSpPr>
            <p:cNvPr name="AutoShape 24" id="24"/>
            <p:cNvSpPr/>
            <p:nvPr/>
          </p:nvSpPr>
          <p:spPr>
            <a:xfrm rot="0">
              <a:off x="454963" y="684489"/>
              <a:ext cx="84147" cy="84147"/>
            </a:xfrm>
            <a:prstGeom prst="ellipse">
              <a:avLst/>
            </a:prstGeom>
            <a:solidFill>
              <a:schemeClr val="accent1">
                <a:alpha val="100000"/>
              </a:schemeClr>
            </a:solidFill>
            <a:ln/>
          </p:spPr>
        </p:sp>
        <p:sp>
          <p:nvSpPr>
            <p:cNvPr name="AutoShape 25" id="25"/>
            <p:cNvSpPr/>
            <p:nvPr/>
          </p:nvSpPr>
          <p:spPr>
            <a:xfrm rot="0">
              <a:off x="575049" y="691064"/>
              <a:ext cx="78137" cy="78137"/>
            </a:xfrm>
            <a:prstGeom prst="ellipse">
              <a:avLst/>
            </a:prstGeom>
            <a:solidFill>
              <a:schemeClr val="accent1">
                <a:alpha val="80000"/>
              </a:schemeClr>
            </a:solidFill>
            <a:ln/>
          </p:spPr>
        </p:sp>
        <p:sp>
          <p:nvSpPr>
            <p:cNvPr name="AutoShape 26" id="26"/>
            <p:cNvSpPr/>
            <p:nvPr/>
          </p:nvSpPr>
          <p:spPr>
            <a:xfrm rot="0">
              <a:off x="689125" y="692781"/>
              <a:ext cx="74704" cy="74704"/>
            </a:xfrm>
            <a:prstGeom prst="ellipse">
              <a:avLst/>
            </a:prstGeom>
            <a:solidFill>
              <a:schemeClr val="accent1">
                <a:alpha val="60000"/>
              </a:schemeClr>
            </a:solidFill>
            <a:ln/>
          </p:spPr>
        </p:sp>
        <p:sp>
          <p:nvSpPr>
            <p:cNvPr name="AutoShape 27" id="27"/>
            <p:cNvSpPr/>
            <p:nvPr/>
          </p:nvSpPr>
          <p:spPr>
            <a:xfrm rot="0">
              <a:off x="799768" y="701751"/>
              <a:ext cx="69238" cy="69238"/>
            </a:xfrm>
            <a:prstGeom prst="ellipse">
              <a:avLst/>
            </a:prstGeom>
            <a:solidFill>
              <a:schemeClr val="accent1">
                <a:alpha val="40000"/>
              </a:schemeClr>
            </a:solidFill>
            <a:ln/>
          </p:spPr>
        </p:sp>
        <p:sp>
          <p:nvSpPr>
            <p:cNvPr name="AutoShape 28" id="28"/>
            <p:cNvSpPr/>
            <p:nvPr/>
          </p:nvSpPr>
          <p:spPr>
            <a:xfrm rot="0">
              <a:off x="904945" y="697618"/>
              <a:ext cx="65594" cy="65594"/>
            </a:xfrm>
            <a:prstGeom prst="ellipse">
              <a:avLst/>
            </a:prstGeom>
            <a:solidFill>
              <a:schemeClr val="accent1">
                <a:alpha val="20000"/>
              </a:schemeClr>
            </a:solidFill>
            <a:ln/>
          </p:spPr>
        </p:sp>
        <p:sp>
          <p:nvSpPr>
            <p:cNvPr name="TextBox 29" id="29"/>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研发智能压杠指示系统目标</a:t>
              </a:r>
            </a:p>
          </p:txBody>
        </p:sp>
      </p:grpSp>
      <p:sp>
        <p:nvSpPr>
          <p:cNvPr name="TextBox 30" id="30"/>
          <p:cNvSpPr txBox="true"/>
          <p:nvPr/>
        </p:nvSpPr>
        <p:spPr>
          <a:xfrm rot="0">
            <a:off x="981837" y="1604867"/>
            <a:ext cx="3394996" cy="490334"/>
          </a:xfrm>
          <a:prstGeom prst="rect">
            <a:avLst/>
          </a:prstGeom>
          <a:ln/>
        </p:spPr>
        <p:txBody>
          <a:bodyPr anchor="t" rtlCol="false" lIns="66008" rIns="66008" tIns="33052" bIns="33052" anchorCtr="false" vert="horz" wrap="square">
            <a:normAutofit/>
          </a:bodyPr>
          <a:lstStyle/>
          <a:p>
            <a:pPr algn="ctr">
              <a:lnSpc>
                <a:spcPct val="150000"/>
              </a:lnSpc>
            </a:pPr>
            <a:r>
              <a:rPr lang="en-US" b="true" sz="2025">
                <a:solidFill>
                  <a:srgbClr val="FFFDFD">
                    <a:alpha val="100000"/>
                  </a:srgbClr>
                </a:solidFill>
                <a:latin typeface="Microsoft Yahei"/>
                <a:ea typeface="Microsoft Yahei"/>
                <a:cs typeface="Microsoft Yahei"/>
              </a:rPr>
              <a:t>实现压杠状态实时监测</a:t>
            </a:r>
          </a:p>
        </p:txBody>
      </p:sp>
      <p:sp>
        <p:nvSpPr>
          <p:cNvPr name="TextBox 31" id="31"/>
          <p:cNvSpPr txBox="true"/>
          <p:nvPr/>
        </p:nvSpPr>
        <p:spPr>
          <a:xfrm rot="0">
            <a:off x="1090562" y="2039620"/>
            <a:ext cx="3286271" cy="1654845"/>
          </a:xfrm>
          <a:prstGeom prst="rect">
            <a:avLst/>
          </a:prstGeom>
          <a:ln/>
        </p:spPr>
        <p:txBody>
          <a:bodyPr anchor="ctr" rtlCol="false" lIns="66008" rIns="66008" tIns="33052" bIns="33052" anchorCtr="true" vert="horz" wrap="square">
            <a:normAutofit/>
          </a:bodyPr>
          <a:lstStyle/>
          <a:p>
            <a:pPr algn="l">
              <a:lnSpc>
                <a:spcPct val="188000"/>
              </a:lnSpc>
            </a:pPr>
            <a:r>
              <a:rPr lang="en-US" sz="1500">
                <a:solidFill>
                  <a:srgbClr val="FFFDFD">
                    <a:alpha val="100000"/>
                  </a:srgbClr>
                </a:solidFill>
                <a:latin typeface="Microsoft Yahei"/>
                <a:ea typeface="Microsoft Yahei"/>
                <a:cs typeface="Microsoft Yahei"/>
              </a:rPr>
              <a:t>通过传感器和数据分析技术，实时检测过山车压杠的状态，包括是否锁定、压力分布等。</a:t>
            </a:r>
          </a:p>
        </p:txBody>
      </p:sp>
      <p:sp>
        <p:nvSpPr>
          <p:cNvPr name="TextBox 32" id="32"/>
          <p:cNvSpPr txBox="true"/>
          <p:nvPr/>
        </p:nvSpPr>
        <p:spPr>
          <a:xfrm rot="0">
            <a:off x="4376833" y="3748751"/>
            <a:ext cx="3394996" cy="490334"/>
          </a:xfrm>
          <a:prstGeom prst="rect">
            <a:avLst/>
          </a:prstGeom>
          <a:ln/>
        </p:spPr>
        <p:txBody>
          <a:bodyPr anchor="t" rtlCol="false" lIns="66008" rIns="66008" tIns="33052" bIns="33052" anchorCtr="false" vert="horz" wrap="square">
            <a:normAutofit/>
          </a:bodyPr>
          <a:lstStyle/>
          <a:p>
            <a:pPr algn="ctr">
              <a:lnSpc>
                <a:spcPct val="150000"/>
              </a:lnSpc>
            </a:pPr>
            <a:r>
              <a:rPr lang="en-US" b="true" sz="2025">
                <a:solidFill>
                  <a:srgbClr val="FFFDFD">
                    <a:alpha val="100000"/>
                  </a:srgbClr>
                </a:solidFill>
                <a:latin typeface="Microsoft Yahei"/>
                <a:ea typeface="Microsoft Yahei"/>
                <a:cs typeface="Microsoft Yahei"/>
              </a:rPr>
              <a:t>提高安全性能</a:t>
            </a:r>
          </a:p>
        </p:txBody>
      </p:sp>
      <p:sp>
        <p:nvSpPr>
          <p:cNvPr name="TextBox 33" id="33"/>
          <p:cNvSpPr txBox="true"/>
          <p:nvPr/>
        </p:nvSpPr>
        <p:spPr>
          <a:xfrm rot="0">
            <a:off x="4485558" y="4183504"/>
            <a:ext cx="3286271" cy="1654845"/>
          </a:xfrm>
          <a:prstGeom prst="rect">
            <a:avLst/>
          </a:prstGeom>
          <a:ln/>
        </p:spPr>
        <p:txBody>
          <a:bodyPr anchor="ctr" rtlCol="false" lIns="66008" rIns="66008" tIns="33052" bIns="33052" anchorCtr="true" vert="horz" wrap="square">
            <a:normAutofit/>
          </a:bodyPr>
          <a:lstStyle/>
          <a:p>
            <a:pPr algn="l">
              <a:lnSpc>
                <a:spcPct val="188000"/>
              </a:lnSpc>
            </a:pPr>
            <a:r>
              <a:rPr lang="en-US" sz="1500">
                <a:solidFill>
                  <a:srgbClr val="FFFDFD">
                    <a:alpha val="100000"/>
                  </a:srgbClr>
                </a:solidFill>
                <a:latin typeface="Microsoft Yahei"/>
                <a:ea typeface="Microsoft Yahei"/>
                <a:cs typeface="Microsoft Yahei"/>
              </a:rPr>
              <a:t>通过智能压杠指示系统，及时发现并解决潜在的安全隐患，如压杠未完全锁定等问题，从而提高过山车运行的安全性。</a:t>
            </a:r>
          </a:p>
        </p:txBody>
      </p:sp>
      <p:sp>
        <p:nvSpPr>
          <p:cNvPr name="TextBox 34" id="34"/>
          <p:cNvSpPr txBox="true"/>
          <p:nvPr/>
        </p:nvSpPr>
        <p:spPr>
          <a:xfrm rot="0">
            <a:off x="7771733" y="1604867"/>
            <a:ext cx="3394996" cy="490334"/>
          </a:xfrm>
          <a:prstGeom prst="rect">
            <a:avLst/>
          </a:prstGeom>
          <a:ln/>
        </p:spPr>
        <p:txBody>
          <a:bodyPr anchor="t" rtlCol="false" lIns="66008" rIns="66008" tIns="33052" bIns="33052" anchorCtr="false" vert="horz" wrap="square">
            <a:normAutofit/>
          </a:bodyPr>
          <a:lstStyle/>
          <a:p>
            <a:pPr algn="ctr">
              <a:lnSpc>
                <a:spcPct val="150000"/>
              </a:lnSpc>
            </a:pPr>
            <a:r>
              <a:rPr lang="en-US" b="true" sz="2025">
                <a:solidFill>
                  <a:srgbClr val="FFFDFD">
                    <a:alpha val="100000"/>
                  </a:srgbClr>
                </a:solidFill>
                <a:latin typeface="Microsoft Yahei"/>
                <a:ea typeface="Microsoft Yahei"/>
                <a:cs typeface="Microsoft Yahei"/>
              </a:rPr>
              <a:t>提升乘客体验</a:t>
            </a:r>
          </a:p>
        </p:txBody>
      </p:sp>
      <p:sp>
        <p:nvSpPr>
          <p:cNvPr name="TextBox 35" id="35"/>
          <p:cNvSpPr txBox="true"/>
          <p:nvPr/>
        </p:nvSpPr>
        <p:spPr>
          <a:xfrm rot="0">
            <a:off x="7880459" y="2039620"/>
            <a:ext cx="3286271" cy="1654845"/>
          </a:xfrm>
          <a:prstGeom prst="rect">
            <a:avLst/>
          </a:prstGeom>
          <a:ln/>
        </p:spPr>
        <p:txBody>
          <a:bodyPr anchor="ctr" rtlCol="false" lIns="66008" rIns="66008" tIns="33052" bIns="33052" anchorCtr="true" vert="horz" wrap="square">
            <a:normAutofit/>
          </a:bodyPr>
          <a:lstStyle/>
          <a:p>
            <a:pPr algn="l">
              <a:lnSpc>
                <a:spcPct val="188000"/>
              </a:lnSpc>
            </a:pPr>
            <a:r>
              <a:rPr lang="en-US" sz="1500">
                <a:solidFill>
                  <a:srgbClr val="FFFDFD">
                    <a:alpha val="100000"/>
                  </a:srgbClr>
                </a:solidFill>
                <a:latin typeface="Microsoft Yahei"/>
                <a:ea typeface="Microsoft Yahei"/>
                <a:cs typeface="Microsoft Yahei"/>
              </a:rPr>
              <a:t>通过优化压杠设计和智能指示系统，提高乘客的舒适度和便利性，使他们在享受过山车刺激的同时，也能感受到更加人性化的服务。</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blipFill dpi="0" rotWithShape="true">
          <a:blip r:embed="rId2">
            <a:alphaModFix amt="100000"/>
          </a:blip>
          <a:srcRect/>
          <a:stretch>
            <a:fillRect b="0" t="0" l="0" r="0"/>
          </a:stretch>
        </a:blip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00000"/>
          </a:blip>
          <a:srcRect l="16667" r="16667"/>
          <a:stretch>
            <a:fillRect/>
          </a:stretch>
        </p:blipFill>
        <p:spPr>
          <a:xfrm rot="0">
            <a:off x="7092557" y="1559288"/>
            <a:ext cx="4492828" cy="4492828"/>
          </a:xfrm>
          <a:prstGeom prst="roundRect">
            <a:avLst/>
          </a:prstGeom>
        </p:spPr>
      </p:pic>
      <p:sp>
        <p:nvSpPr>
          <p:cNvPr name="Freeform 3" id="3"/>
          <p:cNvSpPr/>
          <p:nvPr/>
        </p:nvSpPr>
        <p:spPr>
          <a:xfrm rot="0">
            <a:off x="539110" y="1488377"/>
            <a:ext cx="1511760" cy="1373901"/>
          </a:xfrm>
          <a:custGeom>
            <a:avLst/>
            <a:gdLst/>
            <a:ahLst/>
            <a:cxnLst/>
            <a:rect r="r" b="b" t="t" l="l"/>
            <a:pathLst>
              <a:path h="1073360" w="1181062">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a:ln/>
        </p:spPr>
      </p:sp>
      <p:sp>
        <p:nvSpPr>
          <p:cNvPr name="TextBox 4" id="4"/>
          <p:cNvSpPr txBox="true"/>
          <p:nvPr/>
        </p:nvSpPr>
        <p:spPr>
          <a:xfrm rot="0">
            <a:off x="739477" y="1370655"/>
            <a:ext cx="1111026" cy="1615440"/>
          </a:xfrm>
          <a:prstGeom prst="rect">
            <a:avLst/>
          </a:prstGeom>
          <a:ln/>
        </p:spPr>
        <p:txBody>
          <a:bodyPr anchor="t" rtlCol="false" lIns="123825" rIns="57150" tIns="123825" bIns="123825" anchorCtr="false" vert="horz" wrap="square">
            <a:spAutoFit/>
          </a:bodyPr>
          <a:lstStyle/>
          <a:p>
            <a:pPr algn="ctr">
              <a:lnSpc>
                <a:spcPct val="150000"/>
              </a:lnSpc>
            </a:pPr>
            <a:r>
              <a:rPr lang="en-US" b="true" sz="5775">
                <a:solidFill>
                  <a:srgbClr val="FFFFFF">
                    <a:alpha val="100000"/>
                  </a:srgbClr>
                </a:solidFill>
                <a:latin typeface="Microsoft Yahei"/>
                <a:ea typeface="Microsoft Yahei"/>
                <a:cs typeface="Microsoft Yahei"/>
              </a:rPr>
              <a:t>1</a:t>
            </a:r>
          </a:p>
        </p:txBody>
      </p:sp>
      <p:sp>
        <p:nvSpPr>
          <p:cNvPr name="Freeform 5" id="5"/>
          <p:cNvSpPr/>
          <p:nvPr/>
        </p:nvSpPr>
        <p:spPr>
          <a:xfrm rot="0">
            <a:off x="539110" y="3205847"/>
            <a:ext cx="1511760" cy="1373901"/>
          </a:xfrm>
          <a:custGeom>
            <a:avLst/>
            <a:gdLst/>
            <a:ahLst/>
            <a:cxnLst/>
            <a:rect r="r" b="b" t="t" l="l"/>
            <a:pathLst>
              <a:path h="1073360" w="1181062">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a:ln/>
        </p:spPr>
      </p:sp>
      <p:sp>
        <p:nvSpPr>
          <p:cNvPr name="TextBox 6" id="6"/>
          <p:cNvSpPr txBox="true"/>
          <p:nvPr/>
        </p:nvSpPr>
        <p:spPr>
          <a:xfrm rot="0">
            <a:off x="739477" y="3088125"/>
            <a:ext cx="1111026" cy="1615440"/>
          </a:xfrm>
          <a:prstGeom prst="rect">
            <a:avLst/>
          </a:prstGeom>
          <a:ln/>
        </p:spPr>
        <p:txBody>
          <a:bodyPr anchor="t" rtlCol="false" lIns="123825" rIns="57150" tIns="123825" bIns="123825" anchorCtr="false" vert="horz" wrap="square">
            <a:spAutoFit/>
          </a:bodyPr>
          <a:lstStyle/>
          <a:p>
            <a:pPr algn="ctr">
              <a:lnSpc>
                <a:spcPct val="150000"/>
              </a:lnSpc>
            </a:pPr>
            <a:r>
              <a:rPr lang="en-US" b="true" sz="5775">
                <a:solidFill>
                  <a:srgbClr val="FFFFFF">
                    <a:alpha val="100000"/>
                  </a:srgbClr>
                </a:solidFill>
                <a:latin typeface="Microsoft Yahei"/>
                <a:ea typeface="Microsoft Yahei"/>
                <a:cs typeface="Microsoft Yahei"/>
              </a:rPr>
              <a:t>2</a:t>
            </a:r>
          </a:p>
        </p:txBody>
      </p:sp>
      <p:sp>
        <p:nvSpPr>
          <p:cNvPr name="Freeform 7" id="7"/>
          <p:cNvSpPr/>
          <p:nvPr/>
        </p:nvSpPr>
        <p:spPr>
          <a:xfrm rot="0">
            <a:off x="539110" y="4984278"/>
            <a:ext cx="1511760" cy="1373901"/>
          </a:xfrm>
          <a:custGeom>
            <a:avLst/>
            <a:gdLst/>
            <a:ahLst/>
            <a:cxnLst/>
            <a:rect r="r" b="b" t="t" l="l"/>
            <a:pathLst>
              <a:path h="1073360" w="1181062">
                <a:moveTo>
                  <a:pt x="0" y="0"/>
                </a:moveTo>
                <a:lnTo>
                  <a:pt x="1046892" y="0"/>
                </a:lnTo>
                <a:quadBezTo>
                  <a:pt x="1181062" y="0"/>
                  <a:pt x="1181062" y="134170"/>
                </a:quadBezTo>
                <a:lnTo>
                  <a:pt x="1181062" y="1073360"/>
                </a:lnTo>
                <a:lnTo>
                  <a:pt x="134170" y="1073360"/>
                </a:lnTo>
                <a:quadBezTo>
                  <a:pt x="0" y="1073360"/>
                  <a:pt x="0" y="939190"/>
                </a:quadBezTo>
                <a:lnTo>
                  <a:pt x="0" y="0"/>
                </a:lnTo>
                <a:close/>
              </a:path>
            </a:pathLst>
          </a:custGeom>
          <a:solidFill>
            <a:schemeClr val="accent2">
              <a:alpha val="100000"/>
            </a:schemeClr>
          </a:solidFill>
          <a:ln/>
        </p:spPr>
      </p:sp>
      <p:sp>
        <p:nvSpPr>
          <p:cNvPr name="TextBox 8" id="8"/>
          <p:cNvSpPr txBox="true"/>
          <p:nvPr/>
        </p:nvSpPr>
        <p:spPr>
          <a:xfrm rot="0">
            <a:off x="739477" y="4866556"/>
            <a:ext cx="1111026" cy="1615440"/>
          </a:xfrm>
          <a:prstGeom prst="rect">
            <a:avLst/>
          </a:prstGeom>
          <a:ln/>
        </p:spPr>
        <p:txBody>
          <a:bodyPr anchor="t" rtlCol="false" lIns="123825" rIns="57150" tIns="123825" bIns="123825" anchorCtr="false" vert="horz" wrap="square">
            <a:spAutoFit/>
          </a:bodyPr>
          <a:lstStyle/>
          <a:p>
            <a:pPr algn="ctr">
              <a:lnSpc>
                <a:spcPct val="150000"/>
              </a:lnSpc>
            </a:pPr>
            <a:r>
              <a:rPr lang="en-US" b="true" sz="5775">
                <a:solidFill>
                  <a:srgbClr val="FFFFFF">
                    <a:alpha val="100000"/>
                  </a:srgbClr>
                </a:solidFill>
                <a:latin typeface="Microsoft Yahei"/>
                <a:ea typeface="Microsoft Yahei"/>
                <a:cs typeface="Microsoft Yahei"/>
              </a:rPr>
              <a:t>3</a:t>
            </a:r>
          </a:p>
        </p:txBody>
      </p:sp>
      <p:sp>
        <p:nvSpPr>
          <p:cNvPr name="TextBox 9" id="9"/>
          <p:cNvSpPr txBox="true"/>
          <p:nvPr/>
        </p:nvSpPr>
        <p:spPr>
          <a:xfrm rot="0">
            <a:off x="2248535" y="1715158"/>
            <a:ext cx="4235703" cy="134112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采用物联网、大数据、人工智能等先进技术，对压杠指示系统进行全面升级，实现智能化管理。</a:t>
            </a:r>
          </a:p>
        </p:txBody>
      </p:sp>
      <p:sp>
        <p:nvSpPr>
          <p:cNvPr name="TextBox 10" id="10"/>
          <p:cNvSpPr txBox="true"/>
          <p:nvPr/>
        </p:nvSpPr>
        <p:spPr>
          <a:xfrm rot="0">
            <a:off x="2248535" y="1250513"/>
            <a:ext cx="4219575" cy="62865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引入先进技术</a:t>
            </a:r>
          </a:p>
        </p:txBody>
      </p:sp>
      <p:sp>
        <p:nvSpPr>
          <p:cNvPr name="TextBox 11" id="11"/>
          <p:cNvSpPr txBox="true"/>
          <p:nvPr/>
        </p:nvSpPr>
        <p:spPr>
          <a:xfrm rot="0">
            <a:off x="2248535" y="3368732"/>
            <a:ext cx="4235703" cy="134112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根据乘客的身体特征和乘坐习惯，对压杠进行人性化设计，提高乘客的舒适度和便利性。</a:t>
            </a:r>
          </a:p>
        </p:txBody>
      </p:sp>
      <p:sp>
        <p:nvSpPr>
          <p:cNvPr name="TextBox 12" id="12"/>
          <p:cNvSpPr txBox="true"/>
          <p:nvPr/>
        </p:nvSpPr>
        <p:spPr>
          <a:xfrm rot="0">
            <a:off x="2248535" y="2928472"/>
            <a:ext cx="4219575" cy="62865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优化压杠设计</a:t>
            </a:r>
          </a:p>
        </p:txBody>
      </p:sp>
      <p:sp>
        <p:nvSpPr>
          <p:cNvPr name="TextBox 13" id="13"/>
          <p:cNvSpPr txBox="true"/>
          <p:nvPr/>
        </p:nvSpPr>
        <p:spPr>
          <a:xfrm rot="0">
            <a:off x="2248535" y="5134585"/>
            <a:ext cx="4235703" cy="1341120"/>
          </a:xfrm>
          <a:prstGeom prst="rect">
            <a:avLst/>
          </a:prstGeom>
          <a:ln/>
        </p:spPr>
        <p:txBody>
          <a:bodyPr anchor="t" rtlCol="false" lIns="123825" rIns="57150" tIns="123825" bIns="123825" anchorCtr="false" vert="horz" wrap="square">
            <a:spAutoFit/>
          </a:bodyPr>
          <a:lstStyle/>
          <a:p>
            <a:pPr>
              <a:lnSpc>
                <a:spcPct val="150000"/>
              </a:lnSpc>
            </a:pPr>
            <a:r>
              <a:rPr lang="en-US" sz="1500">
                <a:solidFill>
                  <a:schemeClr val="dk1">
                    <a:alpha val="100000"/>
                  </a:schemeClr>
                </a:solidFill>
                <a:latin typeface="Microsoft Yahei"/>
                <a:ea typeface="Microsoft Yahei"/>
                <a:cs typeface="Microsoft Yahei"/>
              </a:rPr>
              <a:t>通过智能压杠指示系统，实现与乘客的智能交互，如语音提示、屏幕显示等，让乘客更加便捷地了解压杠状态和安全信息。</a:t>
            </a:r>
          </a:p>
        </p:txBody>
      </p:sp>
      <p:sp>
        <p:nvSpPr>
          <p:cNvPr name="TextBox 14" id="14"/>
          <p:cNvSpPr txBox="true"/>
          <p:nvPr/>
        </p:nvSpPr>
        <p:spPr>
          <a:xfrm rot="0">
            <a:off x="2248535" y="4694325"/>
            <a:ext cx="4219575" cy="628650"/>
          </a:xfrm>
          <a:prstGeom prst="rect">
            <a:avLst/>
          </a:prstGeom>
          <a:ln/>
        </p:spPr>
        <p:txBody>
          <a:bodyPr anchor="t" rtlCol="false" lIns="123825" rIns="57150" tIns="123825" bIns="123825" anchorCtr="false" vert="horz" wrap="square">
            <a:spAutoFit/>
          </a:bodyPr>
          <a:lstStyle/>
          <a:p>
            <a:pPr>
              <a:lnSpc>
                <a:spcPct val="150000"/>
              </a:lnSpc>
            </a:pPr>
            <a:r>
              <a:rPr lang="en-US" b="true" sz="1606">
                <a:solidFill>
                  <a:schemeClr val="accent1">
                    <a:alpha val="100000"/>
                  </a:schemeClr>
                </a:solidFill>
                <a:latin typeface="Microsoft Yahei"/>
                <a:ea typeface="Microsoft Yahei"/>
                <a:cs typeface="Microsoft Yahei"/>
              </a:rPr>
              <a:t>智能交互体验</a:t>
            </a:r>
          </a:p>
        </p:txBody>
      </p:sp>
      <p:grpSp>
        <p:nvGrpSpPr>
          <p:cNvPr name="Group 15" id="15"/>
          <p:cNvGrpSpPr/>
          <p:nvPr/>
        </p:nvGrpSpPr>
        <p:grpSpPr>
          <a:xfrm rot="0">
            <a:off x="454963" y="93878"/>
            <a:ext cx="10641129" cy="914400"/>
            <a:chOff x="454963" y="93878"/>
            <a:chExt cx="10641129" cy="914400"/>
          </a:xfrm>
        </p:grpSpPr>
        <p:sp>
          <p:nvSpPr>
            <p:cNvPr name="AutoShape 16" id="16"/>
            <p:cNvSpPr/>
            <p:nvPr/>
          </p:nvSpPr>
          <p:spPr>
            <a:xfrm rot="0">
              <a:off x="454963" y="331168"/>
              <a:ext cx="84147" cy="84147"/>
            </a:xfrm>
            <a:prstGeom prst="ellipse">
              <a:avLst/>
            </a:prstGeom>
            <a:solidFill>
              <a:schemeClr val="accent1">
                <a:alpha val="100000"/>
              </a:schemeClr>
            </a:solidFill>
            <a:ln/>
          </p:spPr>
        </p:sp>
        <p:sp>
          <p:nvSpPr>
            <p:cNvPr name="AutoShape 17" id="17"/>
            <p:cNvSpPr/>
            <p:nvPr/>
          </p:nvSpPr>
          <p:spPr>
            <a:xfrm rot="0">
              <a:off x="575049" y="337743"/>
              <a:ext cx="78137" cy="78137"/>
            </a:xfrm>
            <a:prstGeom prst="ellipse">
              <a:avLst/>
            </a:prstGeom>
            <a:solidFill>
              <a:schemeClr val="accent1">
                <a:alpha val="80000"/>
              </a:schemeClr>
            </a:solidFill>
            <a:ln/>
          </p:spPr>
        </p:sp>
        <p:sp>
          <p:nvSpPr>
            <p:cNvPr name="AutoShape 18" id="18"/>
            <p:cNvSpPr/>
            <p:nvPr/>
          </p:nvSpPr>
          <p:spPr>
            <a:xfrm rot="0">
              <a:off x="689125" y="339460"/>
              <a:ext cx="74704" cy="74704"/>
            </a:xfrm>
            <a:prstGeom prst="ellipse">
              <a:avLst/>
            </a:prstGeom>
            <a:solidFill>
              <a:schemeClr val="accent1">
                <a:alpha val="60000"/>
              </a:schemeClr>
            </a:solidFill>
            <a:ln/>
          </p:spPr>
        </p:sp>
        <p:sp>
          <p:nvSpPr>
            <p:cNvPr name="AutoShape 19" id="19"/>
            <p:cNvSpPr/>
            <p:nvPr/>
          </p:nvSpPr>
          <p:spPr>
            <a:xfrm rot="0">
              <a:off x="799768" y="348430"/>
              <a:ext cx="69238" cy="69238"/>
            </a:xfrm>
            <a:prstGeom prst="ellipse">
              <a:avLst/>
            </a:prstGeom>
            <a:solidFill>
              <a:schemeClr val="accent1">
                <a:alpha val="40000"/>
              </a:schemeClr>
            </a:solidFill>
            <a:ln/>
          </p:spPr>
        </p:sp>
        <p:sp>
          <p:nvSpPr>
            <p:cNvPr name="AutoShape 20" id="20"/>
            <p:cNvSpPr/>
            <p:nvPr/>
          </p:nvSpPr>
          <p:spPr>
            <a:xfrm rot="0">
              <a:off x="904945" y="344297"/>
              <a:ext cx="65594" cy="65594"/>
            </a:xfrm>
            <a:prstGeom prst="ellipse">
              <a:avLst/>
            </a:prstGeom>
            <a:solidFill>
              <a:schemeClr val="accent1">
                <a:alpha val="20000"/>
              </a:schemeClr>
            </a:solidFill>
            <a:ln/>
          </p:spPr>
        </p:sp>
        <p:sp>
          <p:nvSpPr>
            <p:cNvPr name="AutoShape 21" id="21"/>
            <p:cNvSpPr/>
            <p:nvPr/>
          </p:nvSpPr>
          <p:spPr>
            <a:xfrm rot="0">
              <a:off x="454963" y="448942"/>
              <a:ext cx="84147" cy="84147"/>
            </a:xfrm>
            <a:prstGeom prst="ellipse">
              <a:avLst/>
            </a:prstGeom>
            <a:solidFill>
              <a:schemeClr val="accent1">
                <a:alpha val="100000"/>
              </a:schemeClr>
            </a:solidFill>
            <a:ln/>
          </p:spPr>
        </p:sp>
        <p:sp>
          <p:nvSpPr>
            <p:cNvPr name="AutoShape 22" id="22"/>
            <p:cNvSpPr/>
            <p:nvPr/>
          </p:nvSpPr>
          <p:spPr>
            <a:xfrm rot="0">
              <a:off x="575049" y="455517"/>
              <a:ext cx="78137" cy="78137"/>
            </a:xfrm>
            <a:prstGeom prst="ellipse">
              <a:avLst/>
            </a:prstGeom>
            <a:solidFill>
              <a:schemeClr val="accent1">
                <a:alpha val="80000"/>
              </a:schemeClr>
            </a:solidFill>
            <a:ln/>
          </p:spPr>
        </p:sp>
        <p:sp>
          <p:nvSpPr>
            <p:cNvPr name="AutoShape 23" id="23"/>
            <p:cNvSpPr/>
            <p:nvPr/>
          </p:nvSpPr>
          <p:spPr>
            <a:xfrm rot="0">
              <a:off x="689125" y="457233"/>
              <a:ext cx="74704" cy="74704"/>
            </a:xfrm>
            <a:prstGeom prst="ellipse">
              <a:avLst/>
            </a:prstGeom>
            <a:solidFill>
              <a:schemeClr val="accent1">
                <a:alpha val="60000"/>
              </a:schemeClr>
            </a:solidFill>
            <a:ln/>
          </p:spPr>
        </p:sp>
        <p:sp>
          <p:nvSpPr>
            <p:cNvPr name="AutoShape 24" id="24"/>
            <p:cNvSpPr/>
            <p:nvPr/>
          </p:nvSpPr>
          <p:spPr>
            <a:xfrm rot="0">
              <a:off x="799768" y="466203"/>
              <a:ext cx="69238" cy="69238"/>
            </a:xfrm>
            <a:prstGeom prst="ellipse">
              <a:avLst/>
            </a:prstGeom>
            <a:solidFill>
              <a:schemeClr val="accent1">
                <a:alpha val="40000"/>
              </a:schemeClr>
            </a:solidFill>
            <a:ln/>
          </p:spPr>
        </p:sp>
        <p:sp>
          <p:nvSpPr>
            <p:cNvPr name="AutoShape 25" id="25"/>
            <p:cNvSpPr/>
            <p:nvPr/>
          </p:nvSpPr>
          <p:spPr>
            <a:xfrm rot="0">
              <a:off x="904945" y="462070"/>
              <a:ext cx="65594" cy="65594"/>
            </a:xfrm>
            <a:prstGeom prst="ellipse">
              <a:avLst/>
            </a:prstGeom>
            <a:solidFill>
              <a:schemeClr val="accent1">
                <a:alpha val="20000"/>
              </a:schemeClr>
            </a:solidFill>
            <a:ln/>
          </p:spPr>
        </p:sp>
        <p:sp>
          <p:nvSpPr>
            <p:cNvPr name="AutoShape 26" id="26"/>
            <p:cNvSpPr/>
            <p:nvPr/>
          </p:nvSpPr>
          <p:spPr>
            <a:xfrm rot="0">
              <a:off x="454963" y="566715"/>
              <a:ext cx="84147" cy="84147"/>
            </a:xfrm>
            <a:prstGeom prst="ellipse">
              <a:avLst/>
            </a:prstGeom>
            <a:solidFill>
              <a:schemeClr val="accent1">
                <a:alpha val="100000"/>
              </a:schemeClr>
            </a:solidFill>
            <a:ln/>
          </p:spPr>
        </p:sp>
        <p:sp>
          <p:nvSpPr>
            <p:cNvPr name="AutoShape 27" id="27"/>
            <p:cNvSpPr/>
            <p:nvPr/>
          </p:nvSpPr>
          <p:spPr>
            <a:xfrm rot="0">
              <a:off x="575049" y="573291"/>
              <a:ext cx="78137" cy="78137"/>
            </a:xfrm>
            <a:prstGeom prst="ellipse">
              <a:avLst/>
            </a:prstGeom>
            <a:solidFill>
              <a:schemeClr val="accent1">
                <a:alpha val="80000"/>
              </a:schemeClr>
            </a:solidFill>
            <a:ln/>
          </p:spPr>
        </p:sp>
        <p:sp>
          <p:nvSpPr>
            <p:cNvPr name="AutoShape 28" id="28"/>
            <p:cNvSpPr/>
            <p:nvPr/>
          </p:nvSpPr>
          <p:spPr>
            <a:xfrm rot="0">
              <a:off x="689125" y="575007"/>
              <a:ext cx="74704" cy="74704"/>
            </a:xfrm>
            <a:prstGeom prst="ellipse">
              <a:avLst/>
            </a:prstGeom>
            <a:solidFill>
              <a:schemeClr val="accent1">
                <a:alpha val="60000"/>
              </a:schemeClr>
            </a:solidFill>
            <a:ln/>
          </p:spPr>
        </p:sp>
        <p:sp>
          <p:nvSpPr>
            <p:cNvPr name="AutoShape 29" id="29"/>
            <p:cNvSpPr/>
            <p:nvPr/>
          </p:nvSpPr>
          <p:spPr>
            <a:xfrm rot="0">
              <a:off x="799768" y="583977"/>
              <a:ext cx="69238" cy="69238"/>
            </a:xfrm>
            <a:prstGeom prst="ellipse">
              <a:avLst/>
            </a:prstGeom>
            <a:solidFill>
              <a:schemeClr val="accent1">
                <a:alpha val="40000"/>
              </a:schemeClr>
            </a:solidFill>
            <a:ln/>
          </p:spPr>
        </p:sp>
        <p:sp>
          <p:nvSpPr>
            <p:cNvPr name="AutoShape 30" id="30"/>
            <p:cNvSpPr/>
            <p:nvPr/>
          </p:nvSpPr>
          <p:spPr>
            <a:xfrm rot="0">
              <a:off x="904945" y="579844"/>
              <a:ext cx="65594" cy="65594"/>
            </a:xfrm>
            <a:prstGeom prst="ellipse">
              <a:avLst/>
            </a:prstGeom>
            <a:solidFill>
              <a:schemeClr val="accent1">
                <a:alpha val="20000"/>
              </a:schemeClr>
            </a:solidFill>
            <a:ln/>
          </p:spPr>
        </p:sp>
        <p:sp>
          <p:nvSpPr>
            <p:cNvPr name="AutoShape 31" id="31"/>
            <p:cNvSpPr/>
            <p:nvPr/>
          </p:nvSpPr>
          <p:spPr>
            <a:xfrm rot="0">
              <a:off x="454963" y="684489"/>
              <a:ext cx="84147" cy="84147"/>
            </a:xfrm>
            <a:prstGeom prst="ellipse">
              <a:avLst/>
            </a:prstGeom>
            <a:solidFill>
              <a:schemeClr val="accent1">
                <a:alpha val="100000"/>
              </a:schemeClr>
            </a:solidFill>
            <a:ln/>
          </p:spPr>
        </p:sp>
        <p:sp>
          <p:nvSpPr>
            <p:cNvPr name="AutoShape 32" id="32"/>
            <p:cNvSpPr/>
            <p:nvPr/>
          </p:nvSpPr>
          <p:spPr>
            <a:xfrm rot="0">
              <a:off x="575049" y="691064"/>
              <a:ext cx="78137" cy="78137"/>
            </a:xfrm>
            <a:prstGeom prst="ellipse">
              <a:avLst/>
            </a:prstGeom>
            <a:solidFill>
              <a:schemeClr val="accent1">
                <a:alpha val="80000"/>
              </a:schemeClr>
            </a:solidFill>
            <a:ln/>
          </p:spPr>
        </p:sp>
        <p:sp>
          <p:nvSpPr>
            <p:cNvPr name="AutoShape 33" id="33"/>
            <p:cNvSpPr/>
            <p:nvPr/>
          </p:nvSpPr>
          <p:spPr>
            <a:xfrm rot="0">
              <a:off x="689125" y="692781"/>
              <a:ext cx="74704" cy="74704"/>
            </a:xfrm>
            <a:prstGeom prst="ellipse">
              <a:avLst/>
            </a:prstGeom>
            <a:solidFill>
              <a:schemeClr val="accent1">
                <a:alpha val="60000"/>
              </a:schemeClr>
            </a:solidFill>
            <a:ln/>
          </p:spPr>
        </p:sp>
        <p:sp>
          <p:nvSpPr>
            <p:cNvPr name="AutoShape 34" id="34"/>
            <p:cNvSpPr/>
            <p:nvPr/>
          </p:nvSpPr>
          <p:spPr>
            <a:xfrm rot="0">
              <a:off x="799768" y="701751"/>
              <a:ext cx="69238" cy="69238"/>
            </a:xfrm>
            <a:prstGeom prst="ellipse">
              <a:avLst/>
            </a:prstGeom>
            <a:solidFill>
              <a:schemeClr val="accent1">
                <a:alpha val="40000"/>
              </a:schemeClr>
            </a:solidFill>
            <a:ln/>
          </p:spPr>
        </p:sp>
        <p:sp>
          <p:nvSpPr>
            <p:cNvPr name="AutoShape 35" id="35"/>
            <p:cNvSpPr/>
            <p:nvPr/>
          </p:nvSpPr>
          <p:spPr>
            <a:xfrm rot="0">
              <a:off x="904945" y="697618"/>
              <a:ext cx="65594" cy="65594"/>
            </a:xfrm>
            <a:prstGeom prst="ellipse">
              <a:avLst/>
            </a:prstGeom>
            <a:solidFill>
              <a:schemeClr val="accent1">
                <a:alpha val="20000"/>
              </a:schemeClr>
            </a:solidFill>
            <a:ln/>
          </p:spPr>
        </p:sp>
        <p:sp>
          <p:nvSpPr>
            <p:cNvPr name="TextBox 36" id="36"/>
            <p:cNvSpPr txBox="true"/>
            <p:nvPr/>
          </p:nvSpPr>
          <p:spPr>
            <a:xfrm rot="0">
              <a:off x="1094842" y="93878"/>
              <a:ext cx="10001250" cy="914400"/>
            </a:xfrm>
            <a:prstGeom prst="rect">
              <a:avLst/>
            </a:prstGeom>
            <a:ln/>
          </p:spPr>
          <p:txBody>
            <a:bodyPr anchor="t" rtlCol="false" lIns="123825" rIns="57150" tIns="123825" bIns="123825" anchorCtr="false" vert="horz" wrap="square">
              <a:spAutoFit/>
            </a:bodyPr>
            <a:lstStyle/>
            <a:p>
              <a:pPr>
                <a:lnSpc>
                  <a:spcPct val="140000"/>
                </a:lnSpc>
              </a:pPr>
              <a:r>
                <a:rPr lang="en-US" b="true" sz="3000">
                  <a:solidFill>
                    <a:schemeClr val="accent1">
                      <a:alpha val="100000"/>
                    </a:schemeClr>
                  </a:solidFill>
                  <a:latin typeface="Microsoft Yahei"/>
                  <a:ea typeface="Microsoft Yahei"/>
                  <a:cs typeface="Microsoft Yahei"/>
                </a:rPr>
                <a:t>技术升级与乘客便利性提升</a:t>
              </a:r>
            </a:p>
          </p:txBody>
        </p:sp>
      </p:grpSp>
    </p:spTree>
  </p:cSld>
  <p:clrMapOvr>
    <a:masterClrMapping/>
  </p:clrMapOvr>
</p:sld>
</file>

<file path=ppt/theme/theme1.xml><?xml version="1.0" encoding="utf-8"?>
<a:theme xmlns:a="http://schemas.openxmlformats.org/drawingml/2006/main" name="Office Theme">
  <a:themeElements>
    <a:clrScheme name="Office">
      <a:dk1>
        <a:srgbClr val="FFFFFF"/>
      </a:dk1>
      <a:lt1>
        <a:srgbClr val="001D4F"/>
      </a:lt1>
      <a:dk2>
        <a:srgbClr val="DEF6FF"/>
      </a:dk2>
      <a:lt2>
        <a:srgbClr val="000000"/>
      </a:lt2>
      <a:accent1>
        <a:srgbClr val="00B6FF"/>
      </a:accent1>
      <a:accent2>
        <a:srgbClr val="405DFF"/>
      </a:accent2>
      <a:accent3>
        <a:srgbClr val="2947E8"/>
      </a:accent3>
      <a:accent4>
        <a:srgbClr val="27DFF4"/>
      </a:accent4>
      <a:accent5>
        <a:srgbClr val="2FE8B7"/>
      </a:accent5>
      <a:accent6>
        <a:srgbClr val="FCC52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terms:modified xsi:type="dcterms:W3CDTF">2011-08-01T06:04:30Z</dcterms:modified>
  <cp:revision>1</cp:revision>
</cp:coreProperties>
</file>